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7" r:id="rId3"/>
    <p:sldId id="301" r:id="rId4"/>
    <p:sldId id="295" r:id="rId5"/>
    <p:sldId id="260" r:id="rId6"/>
    <p:sldId id="259" r:id="rId7"/>
    <p:sldId id="261" r:id="rId8"/>
    <p:sldId id="300" r:id="rId9"/>
    <p:sldId id="296" r:id="rId10"/>
    <p:sldId id="297" r:id="rId11"/>
    <p:sldId id="264" r:id="rId12"/>
    <p:sldId id="298" r:id="rId13"/>
    <p:sldId id="263" r:id="rId14"/>
    <p:sldId id="269" r:id="rId15"/>
    <p:sldId id="293" r:id="rId16"/>
    <p:sldId id="299"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varScale="1">
        <p:scale>
          <a:sx n="86" d="100"/>
          <a:sy n="86" d="100"/>
        </p:scale>
        <p:origin x="4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0B05F-8EF6-4BCE-879F-D75CE4C798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6A6CC6-914B-47A6-BE92-7D58F1B75A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F0B1CC-8742-4CB7-8417-5FED902EEED0}"/>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47F593D5-D344-443E-BBA1-432E22D4DB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41CA0-019A-4FFA-9FA5-9F7A4706060F}"/>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401072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0E7C-20F8-4A0A-A6B5-1E3414DDA0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C19CD1-7EE6-4ADA-98FE-7D2B183FA7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27A6-DA12-4F1A-86AD-944F78082E73}"/>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132C4A45-45E9-45FC-8C43-A86C2482A1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4D3A61-8FAE-4D98-8BAE-BEF9E67954ED}"/>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328703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D24A39-BD27-43D3-9530-1D5111A746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4D2320-30C0-4B2F-BD9B-6BFF8AC4A0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E35A96-9E27-4E85-848A-E3BF4F1A6A60}"/>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EA7DA76F-8A06-4B08-9C3D-973654EA2C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DECC0-2DCF-436F-989E-C8EC6B753441}"/>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255581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D4CBA-7CA8-43C4-9457-912884E999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371605-DBFA-412F-80AF-3765D87F3F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7A6036-EF9E-4EEA-ADB5-847E7505D91E}"/>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3C601A1D-5C60-48FF-87AD-288087E974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0AA6DC-6609-4752-805A-4AC5D3640EF6}"/>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125566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FCC4-9F0D-4AC1-BCC8-461FBAE15E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9DFB27-C42A-4AA6-BE2B-2B2D18B99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90D4BA-63E2-4097-AE04-A8AECC32D2FB}"/>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B787137C-B047-478D-8901-CE5C21DFB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DACA43-6604-4FE1-AF33-CD29F05B526E}"/>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196507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C716-3024-4B37-A330-20F6230ADD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2CA65D-7CC6-4607-861A-BDF5A399D4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8E66C9-E496-412E-A850-88905CEB4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99310EE-2448-4F69-9B79-C25275545D7C}"/>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6" name="Footer Placeholder 5">
            <a:extLst>
              <a:ext uri="{FF2B5EF4-FFF2-40B4-BE49-F238E27FC236}">
                <a16:creationId xmlns:a16="http://schemas.microsoft.com/office/drawing/2014/main" id="{986F7B97-0BFA-4911-BEF5-7625D26DEC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92BD24-3263-4195-9ECA-BC0EAAE09C58}"/>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144132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2158-0977-4B5D-9D92-8A113688E2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37F9E-2907-47E8-B203-B653BCCA0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667F09-1725-473D-AC9C-F438EDC894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23FBE2-F9A0-4F61-AA0E-79BF1BACCC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97B1A9-2B3F-4A01-89A8-75114C7CAE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B416C3-009A-4088-9192-89F0A6484419}"/>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8" name="Footer Placeholder 7">
            <a:extLst>
              <a:ext uri="{FF2B5EF4-FFF2-40B4-BE49-F238E27FC236}">
                <a16:creationId xmlns:a16="http://schemas.microsoft.com/office/drawing/2014/main" id="{CD5103FD-E580-4002-A2A7-3F0391C349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F201B5-1FF8-4269-9E2C-AA39E0EC5C44}"/>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146600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6D6A-29B9-438B-8171-F4558AD0AA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FB28E8-2962-4488-A1C5-4F8CD66381E3}"/>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4" name="Footer Placeholder 3">
            <a:extLst>
              <a:ext uri="{FF2B5EF4-FFF2-40B4-BE49-F238E27FC236}">
                <a16:creationId xmlns:a16="http://schemas.microsoft.com/office/drawing/2014/main" id="{C0488FF2-76FD-43E8-A5D5-014C934C7B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79FE5D-5DB2-41C7-B741-7CC84700D146}"/>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1820415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E0DB6-338C-4446-B2D9-A0641CCD45D6}"/>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3" name="Footer Placeholder 2">
            <a:extLst>
              <a:ext uri="{FF2B5EF4-FFF2-40B4-BE49-F238E27FC236}">
                <a16:creationId xmlns:a16="http://schemas.microsoft.com/office/drawing/2014/main" id="{6790BAE7-6471-4FBB-ACCC-EE59B46A71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0B2B4C-D189-47EB-BCDF-D877C2245146}"/>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3336198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E3475-462D-4C6E-84E4-9A0D3DC5B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9AA676-545F-41C7-A3A4-642813EF13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5A29FD-2FA6-44FB-8832-B0A941F189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DDB367-A39B-4599-86C5-808B08B4225B}"/>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6" name="Footer Placeholder 5">
            <a:extLst>
              <a:ext uri="{FF2B5EF4-FFF2-40B4-BE49-F238E27FC236}">
                <a16:creationId xmlns:a16="http://schemas.microsoft.com/office/drawing/2014/main" id="{03BF7E13-144B-45C8-8588-0323E9159B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E073A6-3C92-49D3-B888-43DD5C2E30E7}"/>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320288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21B38-92BE-44CA-80C3-E40913CB0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359580-5E16-43CF-A629-B8806BE032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FF7128D-1EF6-4EAD-93D0-586FB7B47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7ABED2-FBE3-4A35-9A0C-FA01C2981401}"/>
              </a:ext>
            </a:extLst>
          </p:cNvPr>
          <p:cNvSpPr>
            <a:spLocks noGrp="1"/>
          </p:cNvSpPr>
          <p:nvPr>
            <p:ph type="dt" sz="half" idx="10"/>
          </p:nvPr>
        </p:nvSpPr>
        <p:spPr/>
        <p:txBody>
          <a:bodyPr/>
          <a:lstStyle/>
          <a:p>
            <a:fld id="{5AD2FA7E-9FEF-46F9-A30F-B4FE302F0572}" type="datetimeFigureOut">
              <a:rPr lang="en-GB" smtClean="0"/>
              <a:t>03/10/2022</a:t>
            </a:fld>
            <a:endParaRPr lang="en-GB"/>
          </a:p>
        </p:txBody>
      </p:sp>
      <p:sp>
        <p:nvSpPr>
          <p:cNvPr id="6" name="Footer Placeholder 5">
            <a:extLst>
              <a:ext uri="{FF2B5EF4-FFF2-40B4-BE49-F238E27FC236}">
                <a16:creationId xmlns:a16="http://schemas.microsoft.com/office/drawing/2014/main" id="{4DAE21E3-11BA-4D12-AC87-E0252B8CC0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A4B49-BA1E-4FEC-8530-45EE58E8E424}"/>
              </a:ext>
            </a:extLst>
          </p:cNvPr>
          <p:cNvSpPr>
            <a:spLocks noGrp="1"/>
          </p:cNvSpPr>
          <p:nvPr>
            <p:ph type="sldNum" sz="quarter" idx="12"/>
          </p:nvPr>
        </p:nvSpPr>
        <p:spPr/>
        <p:txBody>
          <a:bodyPr/>
          <a:lstStyle/>
          <a:p>
            <a:fld id="{B20ED885-9083-4732-A47D-683F6EA1B3DC}" type="slidenum">
              <a:rPr lang="en-GB" smtClean="0"/>
              <a:t>‹#›</a:t>
            </a:fld>
            <a:endParaRPr lang="en-GB"/>
          </a:p>
        </p:txBody>
      </p:sp>
    </p:spTree>
    <p:extLst>
      <p:ext uri="{BB962C8B-B14F-4D97-AF65-F5344CB8AC3E}">
        <p14:creationId xmlns:p14="http://schemas.microsoft.com/office/powerpoint/2010/main" val="279072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8C99B-3ABB-43E0-B8BB-DEFDA39C9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3746A3-5BC4-401A-8E11-8B00B2EE4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34094F-309A-40A7-9A07-7D1A66C30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D2FA7E-9FEF-46F9-A30F-B4FE302F0572}" type="datetimeFigureOut">
              <a:rPr lang="en-GB" smtClean="0"/>
              <a:t>03/10/2022</a:t>
            </a:fld>
            <a:endParaRPr lang="en-GB"/>
          </a:p>
        </p:txBody>
      </p:sp>
      <p:sp>
        <p:nvSpPr>
          <p:cNvPr id="5" name="Footer Placeholder 4">
            <a:extLst>
              <a:ext uri="{FF2B5EF4-FFF2-40B4-BE49-F238E27FC236}">
                <a16:creationId xmlns:a16="http://schemas.microsoft.com/office/drawing/2014/main" id="{084CCC20-0298-4954-AAFC-B44712905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98E7F9-A218-4292-8CCC-409AFBB261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0ED885-9083-4732-A47D-683F6EA1B3DC}" type="slidenum">
              <a:rPr lang="en-GB" smtClean="0"/>
              <a:t>‹#›</a:t>
            </a:fld>
            <a:endParaRPr lang="en-GB"/>
          </a:p>
        </p:txBody>
      </p:sp>
    </p:spTree>
    <p:extLst>
      <p:ext uri="{BB962C8B-B14F-4D97-AF65-F5344CB8AC3E}">
        <p14:creationId xmlns:p14="http://schemas.microsoft.com/office/powerpoint/2010/main" val="2259684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0C11-67CD-46F8-9360-F93318A33AD0}"/>
              </a:ext>
            </a:extLst>
          </p:cNvPr>
          <p:cNvSpPr>
            <a:spLocks noGrp="1"/>
          </p:cNvSpPr>
          <p:nvPr>
            <p:ph type="ctrTitle"/>
          </p:nvPr>
        </p:nvSpPr>
        <p:spPr/>
        <p:txBody>
          <a:bodyPr/>
          <a:lstStyle/>
          <a:p>
            <a:r>
              <a:rPr lang="en-GB" dirty="0"/>
              <a:t>Welcome to All Saints!</a:t>
            </a:r>
          </a:p>
        </p:txBody>
      </p:sp>
      <p:sp>
        <p:nvSpPr>
          <p:cNvPr id="3" name="Subtitle 2">
            <a:extLst>
              <a:ext uri="{FF2B5EF4-FFF2-40B4-BE49-F238E27FC236}">
                <a16:creationId xmlns:a16="http://schemas.microsoft.com/office/drawing/2014/main" id="{FDB419B2-2B32-45DE-88A9-7540B09748FE}"/>
              </a:ext>
            </a:extLst>
          </p:cNvPr>
          <p:cNvSpPr>
            <a:spLocks noGrp="1"/>
          </p:cNvSpPr>
          <p:nvPr>
            <p:ph type="subTitle" idx="1"/>
          </p:nvPr>
        </p:nvSpPr>
        <p:spPr/>
        <p:txBody>
          <a:bodyPr/>
          <a:lstStyle/>
          <a:p>
            <a:r>
              <a:rPr lang="en-GB" dirty="0"/>
              <a:t>Nigel Roberts, Headteacher</a:t>
            </a:r>
          </a:p>
        </p:txBody>
      </p:sp>
      <p:pic>
        <p:nvPicPr>
          <p:cNvPr id="4" name="Picture 3">
            <a:extLst>
              <a:ext uri="{FF2B5EF4-FFF2-40B4-BE49-F238E27FC236}">
                <a16:creationId xmlns:a16="http://schemas.microsoft.com/office/drawing/2014/main" id="{D7D4E587-18B2-41EB-8195-523F1DD5BD3F}"/>
              </a:ext>
            </a:extLst>
          </p:cNvPr>
          <p:cNvPicPr>
            <a:picLocks noChangeAspect="1"/>
          </p:cNvPicPr>
          <p:nvPr/>
        </p:nvPicPr>
        <p:blipFill>
          <a:blip r:embed="rId2"/>
          <a:stretch>
            <a:fillRect/>
          </a:stretch>
        </p:blipFill>
        <p:spPr>
          <a:xfrm>
            <a:off x="0" y="1673"/>
            <a:ext cx="12192000" cy="6854653"/>
          </a:xfrm>
          <a:prstGeom prst="rect">
            <a:avLst/>
          </a:prstGeom>
        </p:spPr>
      </p:pic>
      <p:sp>
        <p:nvSpPr>
          <p:cNvPr id="5" name="TextBox 4">
            <a:extLst>
              <a:ext uri="{FF2B5EF4-FFF2-40B4-BE49-F238E27FC236}">
                <a16:creationId xmlns:a16="http://schemas.microsoft.com/office/drawing/2014/main" id="{7C6B64A0-3EF2-4220-990F-31D992FEACE9}"/>
              </a:ext>
            </a:extLst>
          </p:cNvPr>
          <p:cNvSpPr txBox="1"/>
          <p:nvPr/>
        </p:nvSpPr>
        <p:spPr>
          <a:xfrm>
            <a:off x="1963237" y="463826"/>
            <a:ext cx="8113183" cy="1169551"/>
          </a:xfrm>
          <a:prstGeom prst="rect">
            <a:avLst/>
          </a:prstGeom>
          <a:solidFill>
            <a:schemeClr val="accent5">
              <a:lumMod val="40000"/>
              <a:lumOff val="60000"/>
            </a:schemeClr>
          </a:solidFill>
        </p:spPr>
        <p:txBody>
          <a:bodyPr wrap="none" rtlCol="0">
            <a:spAutoFit/>
          </a:bodyPr>
          <a:lstStyle/>
          <a:p>
            <a:pPr algn="ctr"/>
            <a:r>
              <a:rPr lang="en-GB" sz="7000" b="1" dirty="0">
                <a:latin typeface="+mj-lt"/>
              </a:rPr>
              <a:t>Welcome to All Saints!</a:t>
            </a:r>
          </a:p>
        </p:txBody>
      </p:sp>
      <p:sp>
        <p:nvSpPr>
          <p:cNvPr id="6" name="TextBox 5">
            <a:extLst>
              <a:ext uri="{FF2B5EF4-FFF2-40B4-BE49-F238E27FC236}">
                <a16:creationId xmlns:a16="http://schemas.microsoft.com/office/drawing/2014/main" id="{96B313A0-D942-42CD-A2A9-852171CADCD9}"/>
              </a:ext>
            </a:extLst>
          </p:cNvPr>
          <p:cNvSpPr txBox="1"/>
          <p:nvPr/>
        </p:nvSpPr>
        <p:spPr>
          <a:xfrm>
            <a:off x="-51729" y="5327809"/>
            <a:ext cx="12295482" cy="1169551"/>
          </a:xfrm>
          <a:prstGeom prst="rect">
            <a:avLst/>
          </a:prstGeom>
          <a:solidFill>
            <a:schemeClr val="accent5">
              <a:lumMod val="40000"/>
              <a:lumOff val="60000"/>
            </a:schemeClr>
          </a:solidFill>
        </p:spPr>
        <p:txBody>
          <a:bodyPr wrap="none" rtlCol="0">
            <a:spAutoFit/>
          </a:bodyPr>
          <a:lstStyle/>
          <a:p>
            <a:pPr algn="ctr"/>
            <a:r>
              <a:rPr lang="en-GB" sz="7000" b="1" dirty="0">
                <a:latin typeface="+mj-lt"/>
              </a:rPr>
              <a:t>     Nigel Roberts – Headteacher     </a:t>
            </a:r>
          </a:p>
        </p:txBody>
      </p:sp>
    </p:spTree>
    <p:extLst>
      <p:ext uri="{BB962C8B-B14F-4D97-AF65-F5344CB8AC3E}">
        <p14:creationId xmlns:p14="http://schemas.microsoft.com/office/powerpoint/2010/main" val="366483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2828-43DC-4DDF-9C3A-7A0B160B0052}"/>
              </a:ext>
            </a:extLst>
          </p:cNvPr>
          <p:cNvSpPr>
            <a:spLocks noGrp="1"/>
          </p:cNvSpPr>
          <p:nvPr>
            <p:ph type="title"/>
          </p:nvPr>
        </p:nvSpPr>
        <p:spPr/>
        <p:txBody>
          <a:bodyPr/>
          <a:lstStyle/>
          <a:p>
            <a:r>
              <a:rPr lang="en-GB" dirty="0"/>
              <a:t>6. School Readiness</a:t>
            </a:r>
          </a:p>
        </p:txBody>
      </p:sp>
      <p:pic>
        <p:nvPicPr>
          <p:cNvPr id="5" name="Picture 4">
            <a:extLst>
              <a:ext uri="{FF2B5EF4-FFF2-40B4-BE49-F238E27FC236}">
                <a16:creationId xmlns:a16="http://schemas.microsoft.com/office/drawing/2014/main" id="{B8AD3035-D53C-484F-8B5D-3A3334E7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63" y="1616089"/>
            <a:ext cx="6897859" cy="4876786"/>
          </a:xfrm>
          <a:prstGeom prst="rect">
            <a:avLst/>
          </a:prstGeom>
        </p:spPr>
      </p:pic>
      <p:pic>
        <p:nvPicPr>
          <p:cNvPr id="2050" name="Picture 2" descr="Put Shoes Stock Illustrations – 184 Put Shoes Stock Illustrations, Vectors  &amp; Clipart - Dreamstime">
            <a:extLst>
              <a:ext uri="{FF2B5EF4-FFF2-40B4-BE49-F238E27FC236}">
                <a16:creationId xmlns:a16="http://schemas.microsoft.com/office/drawing/2014/main" id="{6C9FA2F3-5096-4590-A9F6-757DE3BE2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898" y="4965164"/>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 Certificates (SB2986) - SparkleBox">
            <a:extLst>
              <a:ext uri="{FF2B5EF4-FFF2-40B4-BE49-F238E27FC236}">
                <a16:creationId xmlns:a16="http://schemas.microsoft.com/office/drawing/2014/main" id="{A4927597-057E-492E-BB22-A9E48AE2B2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12" t="23533" r="67026" b="9809"/>
          <a:stretch/>
        </p:blipFill>
        <p:spPr bwMode="auto">
          <a:xfrm>
            <a:off x="10502702" y="3741602"/>
            <a:ext cx="1429498" cy="25431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Toilet Clipart - Preview : Royalty Free Toil | HDClipartAll">
            <a:extLst>
              <a:ext uri="{FF2B5EF4-FFF2-40B4-BE49-F238E27FC236}">
                <a16:creationId xmlns:a16="http://schemas.microsoft.com/office/drawing/2014/main" id="{2CD8B5E5-D16A-44DC-B395-7A0C8DCD7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2063" y="4959213"/>
            <a:ext cx="1331514" cy="13315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EA4C06-0EF0-4DB0-91DF-9976BBD08974}"/>
              </a:ext>
            </a:extLst>
          </p:cNvPr>
          <p:cNvSpPr txBox="1"/>
          <p:nvPr/>
        </p:nvSpPr>
        <p:spPr>
          <a:xfrm>
            <a:off x="7304169" y="1027906"/>
            <a:ext cx="4487302" cy="4247317"/>
          </a:xfrm>
          <a:prstGeom prst="rect">
            <a:avLst/>
          </a:prstGeom>
          <a:noFill/>
        </p:spPr>
        <p:txBody>
          <a:bodyPr wrap="square" rtlCol="0">
            <a:spAutoFit/>
          </a:bodyPr>
          <a:lstStyle/>
          <a:p>
            <a:r>
              <a:rPr lang="en-GB" sz="3000" b="1" dirty="0"/>
              <a:t>Enjoy sharing stories</a:t>
            </a:r>
          </a:p>
          <a:p>
            <a:r>
              <a:rPr lang="en-GB" sz="3000" b="1" dirty="0"/>
              <a:t>Shoes</a:t>
            </a:r>
          </a:p>
          <a:p>
            <a:r>
              <a:rPr lang="en-GB" sz="3000" b="1" dirty="0"/>
              <a:t>Dressed/undressed</a:t>
            </a:r>
          </a:p>
          <a:p>
            <a:r>
              <a:rPr lang="en-GB" sz="3000" b="1" dirty="0"/>
              <a:t>Washing hands</a:t>
            </a:r>
          </a:p>
          <a:p>
            <a:r>
              <a:rPr lang="en-GB" sz="3000" b="1" dirty="0"/>
              <a:t>Recognise my own name</a:t>
            </a:r>
          </a:p>
          <a:p>
            <a:r>
              <a:rPr lang="en-GB" sz="3000" b="1" dirty="0"/>
              <a:t>Toileting</a:t>
            </a:r>
          </a:p>
          <a:p>
            <a:r>
              <a:rPr lang="en-GB" sz="3000" b="1" dirty="0"/>
              <a:t>Counting together</a:t>
            </a:r>
          </a:p>
          <a:p>
            <a:r>
              <a:rPr lang="en-GB" sz="3000" b="1" dirty="0"/>
              <a:t>Love of learning</a:t>
            </a:r>
          </a:p>
          <a:p>
            <a:endParaRPr lang="en-GB" sz="3000" b="1" dirty="0"/>
          </a:p>
        </p:txBody>
      </p:sp>
    </p:spTree>
    <p:extLst>
      <p:ext uri="{BB962C8B-B14F-4D97-AF65-F5344CB8AC3E}">
        <p14:creationId xmlns:p14="http://schemas.microsoft.com/office/powerpoint/2010/main" val="502195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B89-5C5C-4936-BE42-300AA58FB1C3}"/>
              </a:ext>
            </a:extLst>
          </p:cNvPr>
          <p:cNvSpPr>
            <a:spLocks noGrp="1"/>
          </p:cNvSpPr>
          <p:nvPr>
            <p:ph type="title"/>
          </p:nvPr>
        </p:nvSpPr>
        <p:spPr/>
        <p:txBody>
          <a:bodyPr/>
          <a:lstStyle/>
          <a:p>
            <a:r>
              <a:rPr lang="en-GB" dirty="0"/>
              <a:t>7. Extra Curricular</a:t>
            </a:r>
            <a:endParaRPr lang="en-GB" sz="1600" dirty="0"/>
          </a:p>
        </p:txBody>
      </p:sp>
      <p:sp>
        <p:nvSpPr>
          <p:cNvPr id="3" name="Content Placeholder 2">
            <a:extLst>
              <a:ext uri="{FF2B5EF4-FFF2-40B4-BE49-F238E27FC236}">
                <a16:creationId xmlns:a16="http://schemas.microsoft.com/office/drawing/2014/main" id="{A310045D-6655-4E93-858D-E4ABDA75894A}"/>
              </a:ext>
            </a:extLst>
          </p:cNvPr>
          <p:cNvSpPr>
            <a:spLocks noGrp="1"/>
          </p:cNvSpPr>
          <p:nvPr>
            <p:ph idx="1"/>
          </p:nvPr>
        </p:nvSpPr>
        <p:spPr>
          <a:xfrm>
            <a:off x="863600" y="1774825"/>
            <a:ext cx="10515600" cy="4351338"/>
          </a:xfrm>
        </p:spPr>
        <p:txBody>
          <a:bodyPr/>
          <a:lstStyle/>
          <a:p>
            <a:r>
              <a:rPr lang="en-GB" dirty="0"/>
              <a:t>Trips</a:t>
            </a:r>
          </a:p>
          <a:p>
            <a:r>
              <a:rPr lang="en-GB" dirty="0"/>
              <a:t>Local walks</a:t>
            </a:r>
          </a:p>
          <a:p>
            <a:r>
              <a:rPr lang="en-GB" dirty="0"/>
              <a:t>Special days in school</a:t>
            </a:r>
          </a:p>
          <a:p>
            <a:r>
              <a:rPr lang="en-GB" dirty="0"/>
              <a:t>Visitors in school</a:t>
            </a:r>
          </a:p>
          <a:p>
            <a:r>
              <a:rPr lang="en-GB" dirty="0"/>
              <a:t>Volunteers</a:t>
            </a:r>
          </a:p>
        </p:txBody>
      </p:sp>
      <p:pic>
        <p:nvPicPr>
          <p:cNvPr id="5" name="Picture 4">
            <a:extLst>
              <a:ext uri="{FF2B5EF4-FFF2-40B4-BE49-F238E27FC236}">
                <a16:creationId xmlns:a16="http://schemas.microsoft.com/office/drawing/2014/main" id="{C768C42B-4E52-4A37-AEB1-29CFD258E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32912" y="3973637"/>
            <a:ext cx="3159900" cy="2369925"/>
          </a:xfrm>
          <a:prstGeom prst="rect">
            <a:avLst/>
          </a:prstGeom>
        </p:spPr>
      </p:pic>
      <p:pic>
        <p:nvPicPr>
          <p:cNvPr id="9" name="Picture 8">
            <a:extLst>
              <a:ext uri="{FF2B5EF4-FFF2-40B4-BE49-F238E27FC236}">
                <a16:creationId xmlns:a16="http://schemas.microsoft.com/office/drawing/2014/main" id="{F464B5D9-3A23-4DFD-8FCE-13F5EF146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450" y="3525025"/>
            <a:ext cx="4213200" cy="3159900"/>
          </a:xfrm>
          <a:prstGeom prst="rect">
            <a:avLst/>
          </a:prstGeom>
        </p:spPr>
      </p:pic>
      <p:pic>
        <p:nvPicPr>
          <p:cNvPr id="11" name="Picture 10">
            <a:extLst>
              <a:ext uri="{FF2B5EF4-FFF2-40B4-BE49-F238E27FC236}">
                <a16:creationId xmlns:a16="http://schemas.microsoft.com/office/drawing/2014/main" id="{DA8718B7-15F6-456E-958B-E03151CE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450" y="269100"/>
            <a:ext cx="4213200" cy="3159900"/>
          </a:xfrm>
          <a:prstGeom prst="rect">
            <a:avLst/>
          </a:prstGeom>
        </p:spPr>
      </p:pic>
      <p:pic>
        <p:nvPicPr>
          <p:cNvPr id="7" name="Picture 6">
            <a:extLst>
              <a:ext uri="{FF2B5EF4-FFF2-40B4-BE49-F238E27FC236}">
                <a16:creationId xmlns:a16="http://schemas.microsoft.com/office/drawing/2014/main" id="{1AA32C44-ED0C-4797-AF0B-F200C64E5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759" y="1461312"/>
            <a:ext cx="3468133" cy="2601100"/>
          </a:xfrm>
          <a:prstGeom prst="rect">
            <a:avLst/>
          </a:prstGeom>
        </p:spPr>
      </p:pic>
    </p:spTree>
    <p:extLst>
      <p:ext uri="{BB962C8B-B14F-4D97-AF65-F5344CB8AC3E}">
        <p14:creationId xmlns:p14="http://schemas.microsoft.com/office/powerpoint/2010/main" val="203008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01D9-07C2-481E-8488-DB1E25B11239}"/>
              </a:ext>
            </a:extLst>
          </p:cNvPr>
          <p:cNvSpPr>
            <a:spLocks noGrp="1"/>
          </p:cNvSpPr>
          <p:nvPr>
            <p:ph type="title"/>
          </p:nvPr>
        </p:nvSpPr>
        <p:spPr/>
        <p:txBody>
          <a:bodyPr/>
          <a:lstStyle/>
          <a:p>
            <a:r>
              <a:rPr lang="en-GB" dirty="0"/>
              <a:t>8. Family photos</a:t>
            </a:r>
          </a:p>
        </p:txBody>
      </p:sp>
      <p:pic>
        <p:nvPicPr>
          <p:cNvPr id="3074" name="Picture 2" descr="https://tapestryjournal.com/pe/pages/s_29332/p_09-2020/m_o_47754_a2f6meddjq77gv6542dc80c87ts517pe.jpg?s=29332&amp;u=77&amp;Expires=1621275621&amp;Signature=ZS3SSWgdZslYqd9jxhuAlNzn1nwT3yIBVjS07gTlqxGATaIRoadkEUcCfCaLqMwvI0A3-RbCD2YVaydAnu9OqmItME7uxVfk0pPieQHESaynJnPYcKaKyidgs79lSxZkCVewvrfpJ313drPX5yM852KpftmkaIHtZNqd-910Usdlj4EMf38mgBfNf8~gAtE~7N5f~qQubofGx9nhXhzk3W7ubFLgNUKt1I8CKGNWGP1TGAWzZezxOhE0eXVimV1NGCTOe-c3t-SIHymG6elBO26KqU1PdNJg~ra36Xr4xvdUN4rVT8Ypzb3E9U7Ar7GYa-XnMCMDqE6nK8MVvVz~QQ__&amp;Key-Pair-Id=APKAJUSDRV55TOQKSATA">
            <a:extLst>
              <a:ext uri="{FF2B5EF4-FFF2-40B4-BE49-F238E27FC236}">
                <a16:creationId xmlns:a16="http://schemas.microsoft.com/office/drawing/2014/main" id="{37CE288C-A54F-4C42-899E-591F96D53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748" y="365125"/>
            <a:ext cx="4072352" cy="5448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B7283B-33AA-48B2-9E85-C193AE43ED60}"/>
              </a:ext>
            </a:extLst>
          </p:cNvPr>
          <p:cNvSpPr txBox="1"/>
          <p:nvPr/>
        </p:nvSpPr>
        <p:spPr>
          <a:xfrm>
            <a:off x="7569200" y="6159500"/>
            <a:ext cx="1595309" cy="369332"/>
          </a:xfrm>
          <a:prstGeom prst="rect">
            <a:avLst/>
          </a:prstGeom>
          <a:noFill/>
        </p:spPr>
        <p:txBody>
          <a:bodyPr wrap="none" rtlCol="0">
            <a:spAutoFit/>
          </a:bodyPr>
          <a:lstStyle/>
          <a:p>
            <a:r>
              <a:rPr lang="en-GB" b="1" dirty="0"/>
              <a:t>Belonging Tree</a:t>
            </a:r>
          </a:p>
        </p:txBody>
      </p:sp>
      <p:sp>
        <p:nvSpPr>
          <p:cNvPr id="5" name="TextBox 4">
            <a:extLst>
              <a:ext uri="{FF2B5EF4-FFF2-40B4-BE49-F238E27FC236}">
                <a16:creationId xmlns:a16="http://schemas.microsoft.com/office/drawing/2014/main" id="{34A2DA64-B22D-49FD-8EAD-D0680251B6F5}"/>
              </a:ext>
            </a:extLst>
          </p:cNvPr>
          <p:cNvSpPr txBox="1"/>
          <p:nvPr/>
        </p:nvSpPr>
        <p:spPr>
          <a:xfrm>
            <a:off x="279401" y="1859230"/>
            <a:ext cx="5346700" cy="4524315"/>
          </a:xfrm>
          <a:prstGeom prst="rect">
            <a:avLst/>
          </a:prstGeom>
          <a:noFill/>
        </p:spPr>
        <p:txBody>
          <a:bodyPr wrap="square" rtlCol="0">
            <a:spAutoFit/>
          </a:bodyPr>
          <a:lstStyle/>
          <a:p>
            <a:r>
              <a:rPr lang="en-GB" sz="2400" dirty="0"/>
              <a:t>Throughout the year, we will ask for you to share some photos from home, so that your child can talk about their family and their traditions with each other.</a:t>
            </a:r>
          </a:p>
          <a:p>
            <a:r>
              <a:rPr lang="en-GB" sz="2400" dirty="0"/>
              <a:t> </a:t>
            </a:r>
          </a:p>
          <a:p>
            <a:r>
              <a:rPr lang="en-GB" sz="2400" dirty="0"/>
              <a:t>Please </a:t>
            </a:r>
            <a:r>
              <a:rPr lang="en-GB" sz="2400" b="1" dirty="0"/>
              <a:t>provide a family photo </a:t>
            </a:r>
            <a:r>
              <a:rPr lang="en-GB" sz="2400" dirty="0"/>
              <a:t>when we complete our home visit (or email it to the school).  This photo will be displayed for your child’s first day in school so you will be close with them.  The photo will be later added to our class photo album in the home corner.</a:t>
            </a:r>
          </a:p>
        </p:txBody>
      </p:sp>
      <p:pic>
        <p:nvPicPr>
          <p:cNvPr id="3076" name="Picture 4" descr="https://tapestryjournal.com/ah/pages/s_29332/p_09-2020/m_o_47353_8x3jjhc373rbemr7s3ema8s1dxh14mah.jpg?s=29332&amp;u=77&amp;Expires=1621275621&amp;Signature=W5nf~YFxKGCDA0Q7bjwoyNqJf4isUpWBpDe5KpCwveRJOw9klN24F0u8QLuFXLB4vYN0K7jqNZJvbxnqpOmhejN-OvaktucUBD3zQIgdoNnayBkH9f5YCRfK05TupDulioEqZk-IDKMnZNb~d8w7OnSGkO032oQIw1ittYG306mSSDprEfYt3mdvEkJ0tgrDEshDYwOfpzsqiQ4oEkQCp~3vcwrQga0bBB6c-~1n3IpJNnHv0wVqgtXtMet35jzLksHjGNmOrdJSq5CdnNgWEbux3MF2o6oIfT2wKUt-Lz-oe4l4Gby2d3oLFpVE0pNkRLhXLcfIL8UuE8vZ-Eo9-w__&amp;Key-Pair-Id=APKAJUSDRV55TOQKSATA">
            <a:extLst>
              <a:ext uri="{FF2B5EF4-FFF2-40B4-BE49-F238E27FC236}">
                <a16:creationId xmlns:a16="http://schemas.microsoft.com/office/drawing/2014/main" id="{13239C25-A85C-4A7F-8103-F2A6483A5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87" r="28646"/>
          <a:stretch/>
        </p:blipFill>
        <p:spPr bwMode="auto">
          <a:xfrm>
            <a:off x="5578189" y="946943"/>
            <a:ext cx="2788665" cy="237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7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2828-43DC-4DDF-9C3A-7A0B160B0052}"/>
              </a:ext>
            </a:extLst>
          </p:cNvPr>
          <p:cNvSpPr>
            <a:spLocks noGrp="1"/>
          </p:cNvSpPr>
          <p:nvPr>
            <p:ph type="title"/>
          </p:nvPr>
        </p:nvSpPr>
        <p:spPr>
          <a:xfrm>
            <a:off x="838200" y="166469"/>
            <a:ext cx="10515600" cy="1325563"/>
          </a:xfrm>
        </p:spPr>
        <p:txBody>
          <a:bodyPr/>
          <a:lstStyle/>
          <a:p>
            <a:pPr algn="ctr"/>
            <a:r>
              <a:rPr lang="en-GB" b="1" u="sng" dirty="0"/>
              <a:t>Things coming home…</a:t>
            </a:r>
          </a:p>
        </p:txBody>
      </p:sp>
      <p:pic>
        <p:nvPicPr>
          <p:cNvPr id="5" name="Picture 4">
            <a:extLst>
              <a:ext uri="{FF2B5EF4-FFF2-40B4-BE49-F238E27FC236}">
                <a16:creationId xmlns:a16="http://schemas.microsoft.com/office/drawing/2014/main" id="{B8AD3035-D53C-484F-8B5D-3A3334E7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00" y="4112788"/>
            <a:ext cx="3567368" cy="2522129"/>
          </a:xfrm>
          <a:prstGeom prst="rect">
            <a:avLst/>
          </a:prstGeom>
        </p:spPr>
      </p:pic>
      <p:pic>
        <p:nvPicPr>
          <p:cNvPr id="8" name="Picture 7">
            <a:extLst>
              <a:ext uri="{FF2B5EF4-FFF2-40B4-BE49-F238E27FC236}">
                <a16:creationId xmlns:a16="http://schemas.microsoft.com/office/drawing/2014/main" id="{4240BC5E-BFDC-4D96-88C1-CA303ACEB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7973" y="3846458"/>
            <a:ext cx="2998253" cy="2248690"/>
          </a:xfrm>
          <a:prstGeom prst="rect">
            <a:avLst/>
          </a:prstGeom>
        </p:spPr>
      </p:pic>
      <p:sp>
        <p:nvSpPr>
          <p:cNvPr id="3" name="Rectangle 2">
            <a:extLst>
              <a:ext uri="{FF2B5EF4-FFF2-40B4-BE49-F238E27FC236}">
                <a16:creationId xmlns:a16="http://schemas.microsoft.com/office/drawing/2014/main" id="{8EFC6E00-B90B-40F9-A578-7332B61CF085}"/>
              </a:ext>
            </a:extLst>
          </p:cNvPr>
          <p:cNvSpPr/>
          <p:nvPr/>
        </p:nvSpPr>
        <p:spPr>
          <a:xfrm>
            <a:off x="8637972" y="3457445"/>
            <a:ext cx="2998253"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Consent forms</a:t>
            </a:r>
          </a:p>
        </p:txBody>
      </p:sp>
      <p:sp>
        <p:nvSpPr>
          <p:cNvPr id="4" name="Rectangle 3">
            <a:extLst>
              <a:ext uri="{FF2B5EF4-FFF2-40B4-BE49-F238E27FC236}">
                <a16:creationId xmlns:a16="http://schemas.microsoft.com/office/drawing/2014/main" id="{9906131E-77E3-491C-8703-16EEB57581CA}"/>
              </a:ext>
            </a:extLst>
          </p:cNvPr>
          <p:cNvSpPr/>
          <p:nvPr/>
        </p:nvSpPr>
        <p:spPr>
          <a:xfrm>
            <a:off x="838200" y="2440073"/>
            <a:ext cx="719164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Home school agreement</a:t>
            </a:r>
          </a:p>
        </p:txBody>
      </p:sp>
      <p:sp>
        <p:nvSpPr>
          <p:cNvPr id="7" name="Rectangle 6">
            <a:extLst>
              <a:ext uri="{FF2B5EF4-FFF2-40B4-BE49-F238E27FC236}">
                <a16:creationId xmlns:a16="http://schemas.microsoft.com/office/drawing/2014/main" id="{08BFC227-D283-4CA9-9293-4ABA0F64040F}"/>
              </a:ext>
            </a:extLst>
          </p:cNvPr>
          <p:cNvSpPr/>
          <p:nvPr/>
        </p:nvSpPr>
        <p:spPr>
          <a:xfrm>
            <a:off x="6096000" y="1527633"/>
            <a:ext cx="5780493"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 use of internet</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2" name="Picture 2" descr="Tapestry Online Journal – King William Playgroup">
            <a:extLst>
              <a:ext uri="{FF2B5EF4-FFF2-40B4-BE49-F238E27FC236}">
                <a16:creationId xmlns:a16="http://schemas.microsoft.com/office/drawing/2014/main" id="{45D56C05-9FA7-4D5D-B68A-B1CDD56DF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558" y="3846458"/>
            <a:ext cx="2205807" cy="140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17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1FBD-3808-4FEF-BBB3-3E9AE3E953BB}"/>
              </a:ext>
            </a:extLst>
          </p:cNvPr>
          <p:cNvSpPr>
            <a:spLocks noGrp="1"/>
          </p:cNvSpPr>
          <p:nvPr>
            <p:ph type="title"/>
          </p:nvPr>
        </p:nvSpPr>
        <p:spPr/>
        <p:txBody>
          <a:bodyPr/>
          <a:lstStyle/>
          <a:p>
            <a:pPr algn="ctr"/>
            <a:r>
              <a:rPr lang="en-GB" b="1" u="sng" dirty="0"/>
              <a:t>Home Visits</a:t>
            </a:r>
          </a:p>
        </p:txBody>
      </p:sp>
      <p:sp>
        <p:nvSpPr>
          <p:cNvPr id="3" name="Content Placeholder 2">
            <a:extLst>
              <a:ext uri="{FF2B5EF4-FFF2-40B4-BE49-F238E27FC236}">
                <a16:creationId xmlns:a16="http://schemas.microsoft.com/office/drawing/2014/main" id="{5FB1D35B-5826-4746-9265-6AC62B8364E6}"/>
              </a:ext>
            </a:extLst>
          </p:cNvPr>
          <p:cNvSpPr>
            <a:spLocks noGrp="1"/>
          </p:cNvSpPr>
          <p:nvPr>
            <p:ph idx="1"/>
          </p:nvPr>
        </p:nvSpPr>
        <p:spPr/>
        <p:txBody>
          <a:bodyPr>
            <a:normAutofit lnSpcReduction="10000"/>
          </a:bodyPr>
          <a:lstStyle/>
          <a:p>
            <a:r>
              <a:rPr lang="en-GB" dirty="0"/>
              <a:t>Start of our journey together </a:t>
            </a:r>
          </a:p>
          <a:p>
            <a:endParaRPr lang="en-GB" dirty="0"/>
          </a:p>
          <a:p>
            <a:r>
              <a:rPr lang="en-GB" dirty="0"/>
              <a:t>Home setting </a:t>
            </a:r>
          </a:p>
          <a:p>
            <a:pPr marL="0" indent="0">
              <a:buNone/>
            </a:pPr>
            <a:endParaRPr lang="en-GB" dirty="0">
              <a:sym typeface="Wingdings" panose="05000000000000000000" pitchFamily="2" charset="2"/>
            </a:endParaRPr>
          </a:p>
          <a:p>
            <a:r>
              <a:rPr lang="en-GB" dirty="0">
                <a:sym typeface="Wingdings" panose="05000000000000000000" pitchFamily="2" charset="2"/>
              </a:rPr>
              <a:t>Return forms (including super me)</a:t>
            </a:r>
          </a:p>
          <a:p>
            <a:endParaRPr lang="en-GB" dirty="0">
              <a:sym typeface="Wingdings" panose="05000000000000000000" pitchFamily="2" charset="2"/>
            </a:endParaRPr>
          </a:p>
          <a:p>
            <a:r>
              <a:rPr lang="en-GB" dirty="0">
                <a:sym typeface="Wingdings" panose="05000000000000000000" pitchFamily="2" charset="2"/>
              </a:rPr>
              <a:t>Family photo</a:t>
            </a:r>
          </a:p>
          <a:p>
            <a:endParaRPr lang="en-GB" dirty="0">
              <a:sym typeface="Wingdings" panose="05000000000000000000" pitchFamily="2" charset="2"/>
            </a:endParaRPr>
          </a:p>
          <a:p>
            <a:r>
              <a:rPr lang="en-GB" dirty="0">
                <a:sym typeface="Wingdings" panose="05000000000000000000" pitchFamily="2" charset="2"/>
              </a:rPr>
              <a:t>‘Favourite toy’</a:t>
            </a:r>
            <a:endParaRPr lang="en-GB" dirty="0"/>
          </a:p>
        </p:txBody>
      </p:sp>
      <p:graphicFrame>
        <p:nvGraphicFramePr>
          <p:cNvPr id="4" name="Table 3">
            <a:extLst>
              <a:ext uri="{FF2B5EF4-FFF2-40B4-BE49-F238E27FC236}">
                <a16:creationId xmlns:a16="http://schemas.microsoft.com/office/drawing/2014/main" id="{2F8F4DA6-A8F4-4810-9C23-FC19B0EA3D47}"/>
              </a:ext>
            </a:extLst>
          </p:cNvPr>
          <p:cNvGraphicFramePr>
            <a:graphicFrameLocks noGrp="1"/>
          </p:cNvGraphicFramePr>
          <p:nvPr>
            <p:extLst>
              <p:ext uri="{D42A27DB-BD31-4B8C-83A1-F6EECF244321}">
                <p14:modId xmlns:p14="http://schemas.microsoft.com/office/powerpoint/2010/main" val="19043372"/>
              </p:ext>
            </p:extLst>
          </p:nvPr>
        </p:nvGraphicFramePr>
        <p:xfrm>
          <a:off x="7742542" y="2789491"/>
          <a:ext cx="3079338" cy="1524000"/>
        </p:xfrm>
        <a:graphic>
          <a:graphicData uri="http://schemas.openxmlformats.org/drawingml/2006/table">
            <a:tbl>
              <a:tblPr firstRow="1" firstCol="1" bandRow="1">
                <a:tableStyleId>{5C22544A-7EE6-4342-B048-85BDC9FD1C3A}</a:tableStyleId>
              </a:tblPr>
              <a:tblGrid>
                <a:gridCol w="3079338">
                  <a:extLst>
                    <a:ext uri="{9D8B030D-6E8A-4147-A177-3AD203B41FA5}">
                      <a16:colId xmlns:a16="http://schemas.microsoft.com/office/drawing/2014/main" val="2090141843"/>
                    </a:ext>
                  </a:extLst>
                </a:gridCol>
              </a:tblGrid>
              <a:tr h="0">
                <a:tc>
                  <a:txBody>
                    <a:bodyPr/>
                    <a:lstStyle/>
                    <a:p>
                      <a:pPr>
                        <a:spcAft>
                          <a:spcPts val="0"/>
                        </a:spcAft>
                      </a:pPr>
                      <a:r>
                        <a:rPr lang="en-GB" sz="2000" dirty="0">
                          <a:effectLst/>
                        </a:rPr>
                        <a:t>Tuesday 28</a:t>
                      </a:r>
                      <a:r>
                        <a:rPr lang="en-GB" sz="2000" baseline="30000" dirty="0">
                          <a:effectLst/>
                        </a:rPr>
                        <a:t>th</a:t>
                      </a:r>
                      <a:r>
                        <a:rPr lang="en-GB" sz="2000" dirty="0">
                          <a:effectLst/>
                        </a:rPr>
                        <a:t> June</a:t>
                      </a:r>
                    </a:p>
                    <a:p>
                      <a:pPr>
                        <a:spcAft>
                          <a:spcPts val="0"/>
                        </a:spcAft>
                      </a:pPr>
                      <a:endParaRPr lang="en-GB" sz="2000" dirty="0">
                        <a:effectLst/>
                      </a:endParaRPr>
                    </a:p>
                    <a:p>
                      <a:pPr>
                        <a:spcAft>
                          <a:spcPts val="0"/>
                        </a:spcAft>
                      </a:pPr>
                      <a:r>
                        <a:rPr lang="en-GB" sz="2000" dirty="0">
                          <a:effectLst/>
                        </a:rPr>
                        <a:t>Wednesday 29</a:t>
                      </a:r>
                      <a:r>
                        <a:rPr lang="en-GB" sz="2000" baseline="30000" dirty="0">
                          <a:effectLst/>
                        </a:rPr>
                        <a:t>th</a:t>
                      </a:r>
                      <a:r>
                        <a:rPr lang="en-GB" sz="2000" dirty="0">
                          <a:effectLst/>
                        </a:rPr>
                        <a:t> June</a:t>
                      </a:r>
                    </a:p>
                    <a:p>
                      <a:pPr>
                        <a:spcAft>
                          <a:spcPts val="0"/>
                        </a:spcAft>
                      </a:pPr>
                      <a:endParaRPr lang="en-GB" sz="2000" dirty="0">
                        <a:effectLst/>
                      </a:endParaRPr>
                    </a:p>
                    <a:p>
                      <a:pPr>
                        <a:spcAft>
                          <a:spcPts val="0"/>
                        </a:spcAft>
                      </a:pPr>
                      <a:r>
                        <a:rPr lang="en-GB" sz="2000" dirty="0">
                          <a:effectLst/>
                        </a:rPr>
                        <a:t>Thursday 30</a:t>
                      </a:r>
                      <a:r>
                        <a:rPr lang="en-GB" sz="2000" baseline="30000" dirty="0">
                          <a:effectLst/>
                        </a:rPr>
                        <a:t>th</a:t>
                      </a:r>
                      <a:r>
                        <a:rPr lang="en-GB" sz="2000" dirty="0">
                          <a:effectLst/>
                        </a:rPr>
                        <a:t> June</a:t>
                      </a:r>
                      <a:endParaRPr lang="en-GB"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72848816"/>
                  </a:ext>
                </a:extLst>
              </a:tr>
            </a:tbl>
          </a:graphicData>
        </a:graphic>
      </p:graphicFrame>
    </p:spTree>
    <p:extLst>
      <p:ext uri="{BB962C8B-B14F-4D97-AF65-F5344CB8AC3E}">
        <p14:creationId xmlns:p14="http://schemas.microsoft.com/office/powerpoint/2010/main" val="158153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2D01-0721-422E-87CD-B58D5B6F0F2D}"/>
              </a:ext>
            </a:extLst>
          </p:cNvPr>
          <p:cNvSpPr>
            <a:spLocks noGrp="1"/>
          </p:cNvSpPr>
          <p:nvPr>
            <p:ph type="title"/>
          </p:nvPr>
        </p:nvSpPr>
        <p:spPr/>
        <p:txBody>
          <a:bodyPr/>
          <a:lstStyle/>
          <a:p>
            <a:pPr algn="ctr"/>
            <a:r>
              <a:rPr lang="en-GB" b="1" u="sng" dirty="0"/>
              <a:t>Nursery Visits</a:t>
            </a:r>
          </a:p>
        </p:txBody>
      </p:sp>
      <p:sp>
        <p:nvSpPr>
          <p:cNvPr id="3" name="Content Placeholder 2">
            <a:extLst>
              <a:ext uri="{FF2B5EF4-FFF2-40B4-BE49-F238E27FC236}">
                <a16:creationId xmlns:a16="http://schemas.microsoft.com/office/drawing/2014/main" id="{8C30C5DF-166E-40E6-8F11-87AF886F0CC5}"/>
              </a:ext>
            </a:extLst>
          </p:cNvPr>
          <p:cNvSpPr>
            <a:spLocks noGrp="1"/>
          </p:cNvSpPr>
          <p:nvPr>
            <p:ph idx="1"/>
          </p:nvPr>
        </p:nvSpPr>
        <p:spPr/>
        <p:txBody>
          <a:bodyPr/>
          <a:lstStyle/>
          <a:p>
            <a:r>
              <a:rPr lang="en-GB" dirty="0"/>
              <a:t>Seeing children in their learning setting </a:t>
            </a:r>
          </a:p>
          <a:p>
            <a:endParaRPr lang="en-GB" dirty="0"/>
          </a:p>
          <a:p>
            <a:r>
              <a:rPr lang="en-GB" dirty="0"/>
              <a:t>Please give consent, whilst signing up to a home visit with Mrs Regan</a:t>
            </a:r>
          </a:p>
          <a:p>
            <a:endParaRPr lang="en-GB" dirty="0"/>
          </a:p>
          <a:p>
            <a:r>
              <a:rPr lang="en-GB" dirty="0"/>
              <a:t>SEND difficulties or concerns</a:t>
            </a:r>
          </a:p>
        </p:txBody>
      </p:sp>
    </p:spTree>
    <p:extLst>
      <p:ext uri="{BB962C8B-B14F-4D97-AF65-F5344CB8AC3E}">
        <p14:creationId xmlns:p14="http://schemas.microsoft.com/office/powerpoint/2010/main" val="173792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53C2-4A33-44EF-A4B6-3D37515844D3}"/>
              </a:ext>
            </a:extLst>
          </p:cNvPr>
          <p:cNvSpPr>
            <a:spLocks noGrp="1"/>
          </p:cNvSpPr>
          <p:nvPr>
            <p:ph type="title"/>
          </p:nvPr>
        </p:nvSpPr>
        <p:spPr>
          <a:xfrm>
            <a:off x="0" y="0"/>
            <a:ext cx="10515600" cy="1325563"/>
          </a:xfrm>
        </p:spPr>
        <p:txBody>
          <a:bodyPr/>
          <a:lstStyle/>
          <a:p>
            <a:r>
              <a:rPr lang="en-GB" dirty="0"/>
              <a:t>Important </a:t>
            </a:r>
            <a:br>
              <a:rPr lang="en-GB" dirty="0"/>
            </a:br>
            <a:r>
              <a:rPr lang="en-GB" dirty="0"/>
              <a:t>Dates!</a:t>
            </a:r>
          </a:p>
        </p:txBody>
      </p:sp>
      <p:graphicFrame>
        <p:nvGraphicFramePr>
          <p:cNvPr id="4" name="Content Placeholder 3">
            <a:extLst>
              <a:ext uri="{FF2B5EF4-FFF2-40B4-BE49-F238E27FC236}">
                <a16:creationId xmlns:a16="http://schemas.microsoft.com/office/drawing/2014/main" id="{E7B6DB2B-842E-470A-BBC0-C1FAE3515E18}"/>
              </a:ext>
            </a:extLst>
          </p:cNvPr>
          <p:cNvGraphicFramePr>
            <a:graphicFrameLocks noGrp="1"/>
          </p:cNvGraphicFramePr>
          <p:nvPr>
            <p:ph idx="1"/>
            <p:extLst>
              <p:ext uri="{D42A27DB-BD31-4B8C-83A1-F6EECF244321}">
                <p14:modId xmlns:p14="http://schemas.microsoft.com/office/powerpoint/2010/main" val="2163114899"/>
              </p:ext>
            </p:extLst>
          </p:nvPr>
        </p:nvGraphicFramePr>
        <p:xfrm>
          <a:off x="2370337" y="1097280"/>
          <a:ext cx="9587884" cy="4663440"/>
        </p:xfrm>
        <a:graphic>
          <a:graphicData uri="http://schemas.openxmlformats.org/drawingml/2006/table">
            <a:tbl>
              <a:tblPr firstRow="1" firstCol="1" bandRow="1">
                <a:tableStyleId>{5C22544A-7EE6-4342-B048-85BDC9FD1C3A}</a:tableStyleId>
              </a:tblPr>
              <a:tblGrid>
                <a:gridCol w="3037692">
                  <a:extLst>
                    <a:ext uri="{9D8B030D-6E8A-4147-A177-3AD203B41FA5}">
                      <a16:colId xmlns:a16="http://schemas.microsoft.com/office/drawing/2014/main" val="1187691315"/>
                    </a:ext>
                  </a:extLst>
                </a:gridCol>
                <a:gridCol w="6550192">
                  <a:extLst>
                    <a:ext uri="{9D8B030D-6E8A-4147-A177-3AD203B41FA5}">
                      <a16:colId xmlns:a16="http://schemas.microsoft.com/office/drawing/2014/main" val="1452498082"/>
                    </a:ext>
                  </a:extLst>
                </a:gridCol>
              </a:tblGrid>
              <a:tr h="0">
                <a:tc>
                  <a:txBody>
                    <a:bodyPr/>
                    <a:lstStyle/>
                    <a:p>
                      <a:pPr>
                        <a:spcAft>
                          <a:spcPts val="0"/>
                        </a:spcAft>
                        <a:tabLst>
                          <a:tab pos="1562100" algn="l"/>
                        </a:tabLst>
                      </a:pPr>
                      <a:r>
                        <a:rPr lang="en-GB" sz="1800" dirty="0">
                          <a:effectLst/>
                        </a:rPr>
                        <a:t>Thursday 7</a:t>
                      </a:r>
                      <a:r>
                        <a:rPr lang="en-GB" sz="1800" baseline="30000" dirty="0">
                          <a:effectLst/>
                        </a:rPr>
                        <a:t>th</a:t>
                      </a:r>
                      <a:r>
                        <a:rPr lang="en-GB" sz="1800" dirty="0">
                          <a:effectLst/>
                        </a:rPr>
                        <a:t> July   </a:t>
                      </a:r>
                    </a:p>
                    <a:p>
                      <a:pPr>
                        <a:spcAft>
                          <a:spcPts val="0"/>
                        </a:spcAft>
                        <a:tabLst>
                          <a:tab pos="1562100" algn="l"/>
                        </a:tabLst>
                      </a:pPr>
                      <a:r>
                        <a:rPr lang="en-GB" sz="1800" dirty="0">
                          <a:effectLst/>
                        </a:rPr>
                        <a:t>9:15 – 10:15 am </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a:effectLst/>
                        </a:rPr>
                        <a:t>Stay and Play with Parent</a:t>
                      </a:r>
                    </a:p>
                    <a:p>
                      <a:pPr>
                        <a:spcAft>
                          <a:spcPts val="0"/>
                        </a:spcAft>
                      </a:pPr>
                      <a:r>
                        <a:rPr lang="en-GB" sz="1800">
                          <a:effectLst/>
                        </a:rPr>
                        <a:t>An opportunity to explore the learning environment together.</a:t>
                      </a:r>
                      <a:endParaRPr lang="en-GB"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07431916"/>
                  </a:ext>
                </a:extLst>
              </a:tr>
              <a:tr h="0">
                <a:tc>
                  <a:txBody>
                    <a:bodyPr/>
                    <a:lstStyle/>
                    <a:p>
                      <a:pPr>
                        <a:spcAft>
                          <a:spcPts val="0"/>
                        </a:spcAft>
                      </a:pPr>
                      <a:r>
                        <a:rPr lang="en-GB" sz="1800" dirty="0">
                          <a:effectLst/>
                        </a:rPr>
                        <a:t>Thursday 14</a:t>
                      </a:r>
                      <a:r>
                        <a:rPr lang="en-GB" sz="1800" baseline="30000" dirty="0">
                          <a:effectLst/>
                        </a:rPr>
                        <a:t>th</a:t>
                      </a:r>
                      <a:r>
                        <a:rPr lang="en-GB" sz="1800" dirty="0">
                          <a:effectLst/>
                        </a:rPr>
                        <a:t> July </a:t>
                      </a:r>
                    </a:p>
                    <a:p>
                      <a:pPr>
                        <a:spcAft>
                          <a:spcPts val="0"/>
                        </a:spcAft>
                      </a:pPr>
                      <a:r>
                        <a:rPr lang="en-GB" sz="1800" dirty="0">
                          <a:effectLst/>
                        </a:rPr>
                        <a:t>9:15 – 10:15am</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Stay and Play without Parents</a:t>
                      </a:r>
                    </a:p>
                    <a:p>
                      <a:pPr>
                        <a:spcAft>
                          <a:spcPts val="0"/>
                        </a:spcAft>
                      </a:pPr>
                      <a:r>
                        <a:rPr lang="en-GB" sz="1800" dirty="0">
                          <a:effectLst/>
                        </a:rPr>
                        <a:t>Please drop your child off at the school office where you will be greeted by a member of staff as well as Year 6 buddies.</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22070075"/>
                  </a:ext>
                </a:extLst>
              </a:tr>
              <a:tr h="0">
                <a:tc>
                  <a:txBody>
                    <a:bodyPr/>
                    <a:lstStyle/>
                    <a:p>
                      <a:pPr>
                        <a:spcAft>
                          <a:spcPts val="0"/>
                        </a:spcAft>
                      </a:pPr>
                      <a:r>
                        <a:rPr lang="en-GB" sz="1800" dirty="0">
                          <a:effectLst/>
                        </a:rPr>
                        <a:t>Thurs 1</a:t>
                      </a:r>
                      <a:r>
                        <a:rPr lang="en-GB" sz="1800" baseline="30000" dirty="0">
                          <a:effectLst/>
                        </a:rPr>
                        <a:t>st</a:t>
                      </a:r>
                      <a:r>
                        <a:rPr lang="en-GB" sz="1800" dirty="0">
                          <a:effectLst/>
                        </a:rPr>
                        <a:t> &amp; Friday 2</a:t>
                      </a:r>
                      <a:r>
                        <a:rPr lang="en-GB" sz="1800" baseline="30000" dirty="0">
                          <a:effectLst/>
                        </a:rPr>
                        <a:t>nd</a:t>
                      </a:r>
                      <a:r>
                        <a:rPr lang="en-GB" sz="1800" dirty="0">
                          <a:effectLst/>
                        </a:rPr>
                        <a:t> September </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INSET (Staff Training Days)</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44404595"/>
                  </a:ext>
                </a:extLst>
              </a:tr>
              <a:tr h="0">
                <a:tc>
                  <a:txBody>
                    <a:bodyPr/>
                    <a:lstStyle/>
                    <a:p>
                      <a:pPr>
                        <a:spcAft>
                          <a:spcPts val="0"/>
                        </a:spcAft>
                      </a:pPr>
                      <a:r>
                        <a:rPr lang="en-GB" sz="1800" dirty="0">
                          <a:effectLst/>
                        </a:rPr>
                        <a:t>Monday 5</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from 9am – 11:45am</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31127193"/>
                  </a:ext>
                </a:extLst>
              </a:tr>
              <a:tr h="0">
                <a:tc>
                  <a:txBody>
                    <a:bodyPr/>
                    <a:lstStyle/>
                    <a:p>
                      <a:pPr>
                        <a:spcAft>
                          <a:spcPts val="0"/>
                        </a:spcAft>
                      </a:pPr>
                      <a:r>
                        <a:rPr lang="en-GB" sz="1800" dirty="0">
                          <a:effectLst/>
                        </a:rPr>
                        <a:t>Tuesday 6</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from 9am – 11:45am</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251465980"/>
                  </a:ext>
                </a:extLst>
              </a:tr>
              <a:tr h="0">
                <a:tc>
                  <a:txBody>
                    <a:bodyPr/>
                    <a:lstStyle/>
                    <a:p>
                      <a:pPr>
                        <a:spcAft>
                          <a:spcPts val="0"/>
                        </a:spcAft>
                      </a:pPr>
                      <a:r>
                        <a:rPr lang="en-GB" sz="1800" dirty="0">
                          <a:effectLst/>
                        </a:rPr>
                        <a:t>Wednesday 7</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from 8:45am – 1:15pm</a:t>
                      </a:r>
                    </a:p>
                    <a:p>
                      <a:pPr>
                        <a:spcAft>
                          <a:spcPts val="0"/>
                        </a:spcAft>
                      </a:pPr>
                      <a:r>
                        <a:rPr lang="en-GB" sz="1800" dirty="0">
                          <a:effectLst/>
                        </a:rPr>
                        <a:t>(either book hot meal or packed lunch)</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5706851"/>
                  </a:ext>
                </a:extLst>
              </a:tr>
              <a:tr h="0">
                <a:tc>
                  <a:txBody>
                    <a:bodyPr/>
                    <a:lstStyle/>
                    <a:p>
                      <a:pPr>
                        <a:spcAft>
                          <a:spcPts val="0"/>
                        </a:spcAft>
                      </a:pPr>
                      <a:r>
                        <a:rPr lang="en-GB" sz="1800" dirty="0">
                          <a:effectLst/>
                        </a:rPr>
                        <a:t>Thursday 8</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from 8:45am – 1:15pm</a:t>
                      </a:r>
                    </a:p>
                    <a:p>
                      <a:pPr>
                        <a:spcAft>
                          <a:spcPts val="0"/>
                        </a:spcAft>
                      </a:pPr>
                      <a:r>
                        <a:rPr lang="en-GB" sz="1800" dirty="0">
                          <a:effectLst/>
                        </a:rPr>
                        <a:t>(either book hot meal or packed lunch)</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18363503"/>
                  </a:ext>
                </a:extLst>
              </a:tr>
              <a:tr h="0">
                <a:tc>
                  <a:txBody>
                    <a:bodyPr/>
                    <a:lstStyle/>
                    <a:p>
                      <a:pPr>
                        <a:spcAft>
                          <a:spcPts val="0"/>
                        </a:spcAft>
                      </a:pPr>
                      <a:r>
                        <a:rPr lang="en-GB" sz="1800" dirty="0">
                          <a:effectLst/>
                        </a:rPr>
                        <a:t>Friday 9</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from 8:45am – 3:00pm</a:t>
                      </a:r>
                    </a:p>
                    <a:p>
                      <a:pPr>
                        <a:spcAft>
                          <a:spcPts val="0"/>
                        </a:spcAft>
                      </a:pPr>
                      <a:r>
                        <a:rPr lang="en-GB" sz="1800" dirty="0">
                          <a:effectLst/>
                        </a:rPr>
                        <a:t>(either book hot meal or packed lunch)</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86676022"/>
                  </a:ext>
                </a:extLst>
              </a:tr>
              <a:tr h="0">
                <a:tc>
                  <a:txBody>
                    <a:bodyPr/>
                    <a:lstStyle/>
                    <a:p>
                      <a:pPr>
                        <a:spcAft>
                          <a:spcPts val="0"/>
                        </a:spcAft>
                      </a:pPr>
                      <a:r>
                        <a:rPr lang="en-GB" sz="1800" dirty="0">
                          <a:effectLst/>
                        </a:rPr>
                        <a:t>From Monday 12</a:t>
                      </a:r>
                      <a:r>
                        <a:rPr lang="en-GB" sz="1800" baseline="30000" dirty="0">
                          <a:effectLst/>
                        </a:rPr>
                        <a:t>th</a:t>
                      </a:r>
                      <a:r>
                        <a:rPr lang="en-GB" sz="1800" dirty="0">
                          <a:effectLst/>
                        </a:rPr>
                        <a:t> September</a:t>
                      </a:r>
                      <a:endParaRPr lang="en-GB"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spcAft>
                          <a:spcPts val="0"/>
                        </a:spcAft>
                      </a:pPr>
                      <a:r>
                        <a:rPr lang="en-GB" sz="1800" dirty="0">
                          <a:effectLst/>
                        </a:rPr>
                        <a:t>All Reception pupils in school full time from 8:45am – 3:30pm</a:t>
                      </a:r>
                      <a:endParaRPr lang="en-GB"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4038988"/>
                  </a:ext>
                </a:extLst>
              </a:tr>
              <a:tr h="0">
                <a:tc>
                  <a:txBody>
                    <a:bodyPr/>
                    <a:lstStyle/>
                    <a:p>
                      <a:pPr>
                        <a:spcAft>
                          <a:spcPts val="0"/>
                        </a:spcAft>
                      </a:pPr>
                      <a:r>
                        <a:rPr lang="en-GB" sz="1800" dirty="0">
                          <a:effectLst/>
                          <a:latin typeface="Times New Roman" panose="02020603050405020304" pitchFamily="18" charset="0"/>
                          <a:ea typeface="Times New Roman" panose="02020603050405020304" pitchFamily="18" charset="0"/>
                        </a:rPr>
                        <a:t>Tuesday 20</a:t>
                      </a:r>
                      <a:r>
                        <a:rPr lang="en-GB" sz="1800" baseline="30000" dirty="0">
                          <a:effectLst/>
                          <a:latin typeface="Times New Roman" panose="02020603050405020304" pitchFamily="18" charset="0"/>
                          <a:ea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rPr>
                        <a:t> September </a:t>
                      </a:r>
                    </a:p>
                  </a:txBody>
                  <a:tcPr marL="68580" marR="68580" marT="0" marB="0"/>
                </a:tc>
                <a:tc>
                  <a:txBody>
                    <a:bodyPr/>
                    <a:lstStyle/>
                    <a:p>
                      <a:pPr>
                        <a:spcAft>
                          <a:spcPts val="0"/>
                        </a:spcAft>
                      </a:pPr>
                      <a:r>
                        <a:rPr lang="en-GB" sz="1800" dirty="0">
                          <a:effectLst/>
                          <a:latin typeface="Times New Roman" panose="02020603050405020304" pitchFamily="18" charset="0"/>
                          <a:ea typeface="Times New Roman" panose="02020603050405020304" pitchFamily="18" charset="0"/>
                        </a:rPr>
                        <a:t>Parent Information Evening</a:t>
                      </a:r>
                    </a:p>
                  </a:txBody>
                  <a:tcPr marL="68580" marR="68580" marT="0" marB="0"/>
                </a:tc>
                <a:extLst>
                  <a:ext uri="{0D108BD9-81ED-4DB2-BD59-A6C34878D82A}">
                    <a16:rowId xmlns:a16="http://schemas.microsoft.com/office/drawing/2014/main" val="4193087801"/>
                  </a:ext>
                </a:extLst>
              </a:tr>
            </a:tbl>
          </a:graphicData>
        </a:graphic>
      </p:graphicFrame>
    </p:spTree>
    <p:extLst>
      <p:ext uri="{BB962C8B-B14F-4D97-AF65-F5344CB8AC3E}">
        <p14:creationId xmlns:p14="http://schemas.microsoft.com/office/powerpoint/2010/main" val="154302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7EEC-62C2-4193-A43D-0C12416915AA}"/>
              </a:ext>
            </a:extLst>
          </p:cNvPr>
          <p:cNvSpPr>
            <a:spLocks noGrp="1"/>
          </p:cNvSpPr>
          <p:nvPr>
            <p:ph type="title"/>
          </p:nvPr>
        </p:nvSpPr>
        <p:spPr/>
        <p:txBody>
          <a:bodyPr/>
          <a:lstStyle/>
          <a:p>
            <a:pPr algn="ctr"/>
            <a:r>
              <a:rPr lang="en-GB" dirty="0" err="1"/>
              <a:t>Shhh</a:t>
            </a:r>
            <a:r>
              <a:rPr lang="en-GB" dirty="0"/>
              <a:t>… top secret!</a:t>
            </a:r>
          </a:p>
        </p:txBody>
      </p:sp>
      <p:sp>
        <p:nvSpPr>
          <p:cNvPr id="3" name="Content Placeholder 2">
            <a:extLst>
              <a:ext uri="{FF2B5EF4-FFF2-40B4-BE49-F238E27FC236}">
                <a16:creationId xmlns:a16="http://schemas.microsoft.com/office/drawing/2014/main" id="{AC0FF120-BAD6-41CB-82A2-C841314A08F6}"/>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B08C27D6-1C1A-473B-9894-34ADCB4DF1AA}"/>
              </a:ext>
            </a:extLst>
          </p:cNvPr>
          <p:cNvPicPr>
            <a:picLocks noChangeAspect="1"/>
          </p:cNvPicPr>
          <p:nvPr/>
        </p:nvPicPr>
        <p:blipFill rotWithShape="1">
          <a:blip r:embed="rId2"/>
          <a:srcRect l="26869" t="42071" r="61626" b="26602"/>
          <a:stretch/>
        </p:blipFill>
        <p:spPr>
          <a:xfrm>
            <a:off x="497149" y="1500326"/>
            <a:ext cx="1740023" cy="2665099"/>
          </a:xfrm>
          <a:prstGeom prst="rect">
            <a:avLst/>
          </a:prstGeom>
        </p:spPr>
      </p:pic>
      <p:pic>
        <p:nvPicPr>
          <p:cNvPr id="1026" name="Picture 2" descr="Mother's Day cards | Mother's day diy, Mothers day crafts, Fathers day  crafts">
            <a:extLst>
              <a:ext uri="{FF2B5EF4-FFF2-40B4-BE49-F238E27FC236}">
                <a16:creationId xmlns:a16="http://schemas.microsoft.com/office/drawing/2014/main" id="{717A4C59-983D-4609-B8F0-E81E53AA4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456" y="1988598"/>
            <a:ext cx="3525544" cy="4700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8B8A40-D4A0-43BA-89D0-01200602BAB0}"/>
              </a:ext>
            </a:extLst>
          </p:cNvPr>
          <p:cNvSpPr/>
          <p:nvPr/>
        </p:nvSpPr>
        <p:spPr>
          <a:xfrm>
            <a:off x="9857495" y="0"/>
            <a:ext cx="217142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Library</a:t>
            </a:r>
          </a:p>
        </p:txBody>
      </p:sp>
      <p:pic>
        <p:nvPicPr>
          <p:cNvPr id="1028" name="Picture 4" descr="SVG Attic Blog: Dinosaur Train Card with Beth">
            <a:extLst>
              <a:ext uri="{FF2B5EF4-FFF2-40B4-BE49-F238E27FC236}">
                <a16:creationId xmlns:a16="http://schemas.microsoft.com/office/drawing/2014/main" id="{A7AB9665-5622-4933-8A61-2339280AF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798" y="1313265"/>
            <a:ext cx="2601913"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w patrol : drawing">
            <a:extLst>
              <a:ext uri="{FF2B5EF4-FFF2-40B4-BE49-F238E27FC236}">
                <a16:creationId xmlns:a16="http://schemas.microsoft.com/office/drawing/2014/main" id="{92495054-F067-41C0-A0CC-3B78EB0E6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6623" y="2491110"/>
            <a:ext cx="2911598" cy="218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30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7BFB-5867-41F9-B6B7-D8EA2808F59E}"/>
              </a:ext>
            </a:extLst>
          </p:cNvPr>
          <p:cNvSpPr>
            <a:spLocks noGrp="1"/>
          </p:cNvSpPr>
          <p:nvPr>
            <p:ph type="title"/>
          </p:nvPr>
        </p:nvSpPr>
        <p:spPr/>
        <p:txBody>
          <a:bodyPr/>
          <a:lstStyle/>
          <a:p>
            <a:r>
              <a:rPr lang="en-GB" dirty="0"/>
              <a:t>Class Teachers – Mrs Legg &amp; Mrs Regan</a:t>
            </a:r>
          </a:p>
        </p:txBody>
      </p:sp>
      <p:pic>
        <p:nvPicPr>
          <p:cNvPr id="5" name="Content Placeholder 4">
            <a:extLst>
              <a:ext uri="{FF2B5EF4-FFF2-40B4-BE49-F238E27FC236}">
                <a16:creationId xmlns:a16="http://schemas.microsoft.com/office/drawing/2014/main" id="{41A10B19-096B-4EB9-9EC8-85095937FB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278" y="1690688"/>
            <a:ext cx="3263131" cy="4351338"/>
          </a:xfrm>
        </p:spPr>
      </p:pic>
      <p:pic>
        <p:nvPicPr>
          <p:cNvPr id="7" name="Picture 6">
            <a:extLst>
              <a:ext uri="{FF2B5EF4-FFF2-40B4-BE49-F238E27FC236}">
                <a16:creationId xmlns:a16="http://schemas.microsoft.com/office/drawing/2014/main" id="{F8358089-FA93-46AD-82FA-162F5D3D0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41032" y="2403561"/>
            <a:ext cx="4413121" cy="2931102"/>
          </a:xfrm>
          <a:prstGeom prst="rect">
            <a:avLst/>
          </a:prstGeom>
        </p:spPr>
      </p:pic>
      <p:sp>
        <p:nvSpPr>
          <p:cNvPr id="3" name="Rectangle 2">
            <a:extLst>
              <a:ext uri="{FF2B5EF4-FFF2-40B4-BE49-F238E27FC236}">
                <a16:creationId xmlns:a16="http://schemas.microsoft.com/office/drawing/2014/main" id="{065AE05D-3FB1-40F0-86E0-6BB326B5A73B}"/>
              </a:ext>
            </a:extLst>
          </p:cNvPr>
          <p:cNvSpPr/>
          <p:nvPr/>
        </p:nvSpPr>
        <p:spPr>
          <a:xfrm>
            <a:off x="7720940" y="6232620"/>
            <a:ext cx="227729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Tuesday – Thursday </a:t>
            </a:r>
          </a:p>
        </p:txBody>
      </p:sp>
      <p:sp>
        <p:nvSpPr>
          <p:cNvPr id="6" name="Rectangle 5">
            <a:extLst>
              <a:ext uri="{FF2B5EF4-FFF2-40B4-BE49-F238E27FC236}">
                <a16:creationId xmlns:a16="http://schemas.microsoft.com/office/drawing/2014/main" id="{AB453918-7B4C-4DA9-9DA0-038F47F924BB}"/>
              </a:ext>
            </a:extLst>
          </p:cNvPr>
          <p:cNvSpPr/>
          <p:nvPr/>
        </p:nvSpPr>
        <p:spPr>
          <a:xfrm>
            <a:off x="2964770" y="6245165"/>
            <a:ext cx="2186945"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Monday and Friday</a:t>
            </a:r>
          </a:p>
        </p:txBody>
      </p:sp>
    </p:spTree>
    <p:extLst>
      <p:ext uri="{BB962C8B-B14F-4D97-AF65-F5344CB8AC3E}">
        <p14:creationId xmlns:p14="http://schemas.microsoft.com/office/powerpoint/2010/main" val="408417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8F24-9E82-49B1-A01E-CFCD6C46CE6D}"/>
              </a:ext>
            </a:extLst>
          </p:cNvPr>
          <p:cNvSpPr>
            <a:spLocks noGrp="1"/>
          </p:cNvSpPr>
          <p:nvPr>
            <p:ph type="title"/>
          </p:nvPr>
        </p:nvSpPr>
        <p:spPr/>
        <p:txBody>
          <a:bodyPr/>
          <a:lstStyle/>
          <a:p>
            <a:pPr algn="ctr"/>
            <a:r>
              <a:rPr lang="en-GB" dirty="0"/>
              <a:t>Staffing and Pets!</a:t>
            </a:r>
          </a:p>
        </p:txBody>
      </p:sp>
      <p:pic>
        <p:nvPicPr>
          <p:cNvPr id="5" name="Content Placeholder 4">
            <a:extLst>
              <a:ext uri="{FF2B5EF4-FFF2-40B4-BE49-F238E27FC236}">
                <a16:creationId xmlns:a16="http://schemas.microsoft.com/office/drawing/2014/main" id="{F8E45D71-711D-493D-862F-EB49985EA6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99612" y="2234804"/>
            <a:ext cx="4352925" cy="3264693"/>
          </a:xfrm>
        </p:spPr>
      </p:pic>
      <p:pic>
        <p:nvPicPr>
          <p:cNvPr id="1026" name="Picture 2" descr="Fish Tanks, Bowls &amp; Aquariums | The Range">
            <a:extLst>
              <a:ext uri="{FF2B5EF4-FFF2-40B4-BE49-F238E27FC236}">
                <a16:creationId xmlns:a16="http://schemas.microsoft.com/office/drawing/2014/main" id="{8ADC3A3F-DA25-45D3-97DC-82CFE6BE9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8" y="2357438"/>
            <a:ext cx="2928436" cy="29284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2415CEF-51C7-4BCC-99C0-DAED43042540}"/>
              </a:ext>
            </a:extLst>
          </p:cNvPr>
          <p:cNvSpPr/>
          <p:nvPr/>
        </p:nvSpPr>
        <p:spPr>
          <a:xfrm>
            <a:off x="9312107" y="3359991"/>
            <a:ext cx="1463863"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Spot</a:t>
            </a:r>
          </a:p>
        </p:txBody>
      </p:sp>
    </p:spTree>
    <p:extLst>
      <p:ext uri="{BB962C8B-B14F-4D97-AF65-F5344CB8AC3E}">
        <p14:creationId xmlns:p14="http://schemas.microsoft.com/office/powerpoint/2010/main" val="242159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6C50-CBAC-406B-A351-D1A0CF560747}"/>
              </a:ext>
            </a:extLst>
          </p:cNvPr>
          <p:cNvSpPr>
            <a:spLocks noGrp="1"/>
          </p:cNvSpPr>
          <p:nvPr>
            <p:ph type="title"/>
          </p:nvPr>
        </p:nvSpPr>
        <p:spPr/>
        <p:txBody>
          <a:bodyPr/>
          <a:lstStyle/>
          <a:p>
            <a:r>
              <a:rPr lang="en-GB" b="1" dirty="0"/>
              <a:t>1) A Typical Day in Diamonds Class    </a:t>
            </a:r>
            <a:endParaRPr lang="en-GB" sz="2000" dirty="0"/>
          </a:p>
        </p:txBody>
      </p:sp>
      <p:sp>
        <p:nvSpPr>
          <p:cNvPr id="3" name="Content Placeholder 2">
            <a:extLst>
              <a:ext uri="{FF2B5EF4-FFF2-40B4-BE49-F238E27FC236}">
                <a16:creationId xmlns:a16="http://schemas.microsoft.com/office/drawing/2014/main" id="{5735BB0D-360C-426E-97BA-33F71228616C}"/>
              </a:ext>
            </a:extLst>
          </p:cNvPr>
          <p:cNvSpPr>
            <a:spLocks noGrp="1"/>
          </p:cNvSpPr>
          <p:nvPr>
            <p:ph idx="1"/>
          </p:nvPr>
        </p:nvSpPr>
        <p:spPr>
          <a:xfrm>
            <a:off x="243396" y="1518819"/>
            <a:ext cx="10515600" cy="4898732"/>
          </a:xfrm>
        </p:spPr>
        <p:txBody>
          <a:bodyPr>
            <a:normAutofit fontScale="85000" lnSpcReduction="20000"/>
          </a:bodyPr>
          <a:lstStyle/>
          <a:p>
            <a:pPr marL="0" indent="0">
              <a:buNone/>
            </a:pPr>
            <a:r>
              <a:rPr lang="en-GB" b="1" dirty="0"/>
              <a:t>Morning </a:t>
            </a:r>
          </a:p>
          <a:p>
            <a:r>
              <a:rPr lang="en-GB" dirty="0"/>
              <a:t>Settling activity – linked to provision </a:t>
            </a:r>
          </a:p>
          <a:p>
            <a:pPr marL="0" indent="0">
              <a:buNone/>
            </a:pPr>
            <a:r>
              <a:rPr lang="en-GB" dirty="0"/>
              <a:t>(then moving into fluency maths as we prepare for year 1!)</a:t>
            </a:r>
          </a:p>
          <a:p>
            <a:r>
              <a:rPr lang="en-GB" dirty="0"/>
              <a:t>Word Mechanics (phonics)</a:t>
            </a:r>
          </a:p>
          <a:p>
            <a:r>
              <a:rPr lang="en-GB" dirty="0"/>
              <a:t>English Learning</a:t>
            </a:r>
          </a:p>
          <a:p>
            <a:r>
              <a:rPr lang="en-GB" dirty="0"/>
              <a:t>BREAK / snack</a:t>
            </a:r>
          </a:p>
          <a:p>
            <a:r>
              <a:rPr lang="en-GB" dirty="0"/>
              <a:t>Maths learning </a:t>
            </a:r>
          </a:p>
          <a:p>
            <a:r>
              <a:rPr lang="en-GB" dirty="0"/>
              <a:t>Spirituality / Storm Break / Run a day!</a:t>
            </a:r>
          </a:p>
          <a:p>
            <a:r>
              <a:rPr lang="en-GB" dirty="0"/>
              <a:t>LUNCH</a:t>
            </a:r>
          </a:p>
          <a:p>
            <a:pPr marL="0" indent="0">
              <a:buNone/>
            </a:pPr>
            <a:r>
              <a:rPr lang="en-GB" b="1" dirty="0"/>
              <a:t>Afternoon</a:t>
            </a:r>
          </a:p>
          <a:p>
            <a:r>
              <a:rPr lang="en-GB" dirty="0"/>
              <a:t>Activities linked to the wider curriculum and </a:t>
            </a:r>
            <a:br>
              <a:rPr lang="en-GB" dirty="0"/>
            </a:br>
            <a:r>
              <a:rPr lang="en-GB" dirty="0"/>
              <a:t>following pupil interests</a:t>
            </a:r>
          </a:p>
          <a:p>
            <a:r>
              <a:rPr lang="en-GB" dirty="0"/>
              <a:t>Worship</a:t>
            </a:r>
          </a:p>
          <a:p>
            <a:endParaRPr lang="en-GB" dirty="0"/>
          </a:p>
        </p:txBody>
      </p:sp>
      <p:pic>
        <p:nvPicPr>
          <p:cNvPr id="4" name="Picture 3">
            <a:extLst>
              <a:ext uri="{FF2B5EF4-FFF2-40B4-BE49-F238E27FC236}">
                <a16:creationId xmlns:a16="http://schemas.microsoft.com/office/drawing/2014/main" id="{CB51DC34-76B5-42D8-AFAC-85382DE4868C}"/>
              </a:ext>
            </a:extLst>
          </p:cNvPr>
          <p:cNvPicPr>
            <a:picLocks noChangeAspect="1"/>
          </p:cNvPicPr>
          <p:nvPr/>
        </p:nvPicPr>
        <p:blipFill rotWithShape="1">
          <a:blip r:embed="rId2"/>
          <a:srcRect b="5303"/>
          <a:stretch/>
        </p:blipFill>
        <p:spPr>
          <a:xfrm>
            <a:off x="8999315" y="246601"/>
            <a:ext cx="2827200" cy="1505243"/>
          </a:xfrm>
          <a:prstGeom prst="rect">
            <a:avLst/>
          </a:prstGeom>
        </p:spPr>
      </p:pic>
      <p:pic>
        <p:nvPicPr>
          <p:cNvPr id="5" name="Picture 4">
            <a:extLst>
              <a:ext uri="{FF2B5EF4-FFF2-40B4-BE49-F238E27FC236}">
                <a16:creationId xmlns:a16="http://schemas.microsoft.com/office/drawing/2014/main" id="{B84C5FED-59C3-4344-9423-D81EA6038D80}"/>
              </a:ext>
            </a:extLst>
          </p:cNvPr>
          <p:cNvPicPr>
            <a:picLocks noChangeAspect="1"/>
          </p:cNvPicPr>
          <p:nvPr/>
        </p:nvPicPr>
        <p:blipFill rotWithShape="1">
          <a:blip r:embed="rId3"/>
          <a:srcRect b="3362"/>
          <a:stretch/>
        </p:blipFill>
        <p:spPr>
          <a:xfrm>
            <a:off x="5717134" y="3839929"/>
            <a:ext cx="2439727" cy="1325563"/>
          </a:xfrm>
          <a:prstGeom prst="rect">
            <a:avLst/>
          </a:prstGeom>
        </p:spPr>
      </p:pic>
      <p:pic>
        <p:nvPicPr>
          <p:cNvPr id="7" name="Picture 6">
            <a:extLst>
              <a:ext uri="{FF2B5EF4-FFF2-40B4-BE49-F238E27FC236}">
                <a16:creationId xmlns:a16="http://schemas.microsoft.com/office/drawing/2014/main" id="{BB8D2FA7-C412-43A9-AF10-897AE3A73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517" y="4116157"/>
            <a:ext cx="1894214" cy="2534419"/>
          </a:xfrm>
          <a:prstGeom prst="rect">
            <a:avLst/>
          </a:prstGeom>
        </p:spPr>
      </p:pic>
      <p:pic>
        <p:nvPicPr>
          <p:cNvPr id="9" name="Picture 8">
            <a:extLst>
              <a:ext uri="{FF2B5EF4-FFF2-40B4-BE49-F238E27FC236}">
                <a16:creationId xmlns:a16="http://schemas.microsoft.com/office/drawing/2014/main" id="{C7919B6A-67AE-47FC-9069-849EECEA24B2}"/>
              </a:ext>
            </a:extLst>
          </p:cNvPr>
          <p:cNvPicPr>
            <a:picLocks noChangeAspect="1"/>
          </p:cNvPicPr>
          <p:nvPr/>
        </p:nvPicPr>
        <p:blipFill rotWithShape="1">
          <a:blip r:embed="rId5">
            <a:extLst>
              <a:ext uri="{28A0092B-C50C-407E-A947-70E740481C1C}">
                <a14:useLocalDpi xmlns:a14="http://schemas.microsoft.com/office/drawing/2010/main" val="0"/>
              </a:ext>
            </a:extLst>
          </a:blip>
          <a:srcRect r="34570"/>
          <a:stretch/>
        </p:blipFill>
        <p:spPr>
          <a:xfrm>
            <a:off x="7678107" y="1439316"/>
            <a:ext cx="2252194" cy="2572482"/>
          </a:xfrm>
          <a:prstGeom prst="rect">
            <a:avLst/>
          </a:prstGeom>
        </p:spPr>
      </p:pic>
      <p:pic>
        <p:nvPicPr>
          <p:cNvPr id="11" name="Picture 10">
            <a:extLst>
              <a:ext uri="{FF2B5EF4-FFF2-40B4-BE49-F238E27FC236}">
                <a16:creationId xmlns:a16="http://schemas.microsoft.com/office/drawing/2014/main" id="{F049969A-6442-45F5-AC38-4737C12B78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219" y="1960562"/>
            <a:ext cx="2027393" cy="2712609"/>
          </a:xfrm>
          <a:prstGeom prst="rect">
            <a:avLst/>
          </a:prstGeom>
        </p:spPr>
      </p:pic>
    </p:spTree>
    <p:extLst>
      <p:ext uri="{BB962C8B-B14F-4D97-AF65-F5344CB8AC3E}">
        <p14:creationId xmlns:p14="http://schemas.microsoft.com/office/powerpoint/2010/main" val="550995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5E7C-16BE-4D04-8929-A167AE650A9D}"/>
              </a:ext>
            </a:extLst>
          </p:cNvPr>
          <p:cNvSpPr>
            <a:spLocks noGrp="1"/>
          </p:cNvSpPr>
          <p:nvPr>
            <p:ph type="title"/>
          </p:nvPr>
        </p:nvSpPr>
        <p:spPr/>
        <p:txBody>
          <a:bodyPr/>
          <a:lstStyle/>
          <a:p>
            <a:r>
              <a:rPr lang="en-GB" dirty="0"/>
              <a:t>3.  The EYFS framework</a:t>
            </a:r>
            <a:endParaRPr lang="en-GB" sz="2000" dirty="0"/>
          </a:p>
        </p:txBody>
      </p:sp>
      <p:pic>
        <p:nvPicPr>
          <p:cNvPr id="4" name="Picture 3">
            <a:extLst>
              <a:ext uri="{FF2B5EF4-FFF2-40B4-BE49-F238E27FC236}">
                <a16:creationId xmlns:a16="http://schemas.microsoft.com/office/drawing/2014/main" id="{60F26EEC-8A6E-40CB-A974-D1FF4574BB3C}"/>
              </a:ext>
            </a:extLst>
          </p:cNvPr>
          <p:cNvPicPr>
            <a:picLocks noChangeAspect="1"/>
          </p:cNvPicPr>
          <p:nvPr/>
        </p:nvPicPr>
        <p:blipFill rotWithShape="1">
          <a:blip r:embed="rId2"/>
          <a:srcRect l="13542" t="10907" r="12813" b="5303"/>
          <a:stretch/>
        </p:blipFill>
        <p:spPr>
          <a:xfrm>
            <a:off x="5686176" y="2958543"/>
            <a:ext cx="6096000" cy="3899457"/>
          </a:xfrm>
          <a:prstGeom prst="rect">
            <a:avLst/>
          </a:prstGeom>
        </p:spPr>
      </p:pic>
      <p:pic>
        <p:nvPicPr>
          <p:cNvPr id="6" name="Picture 5">
            <a:extLst>
              <a:ext uri="{FF2B5EF4-FFF2-40B4-BE49-F238E27FC236}">
                <a16:creationId xmlns:a16="http://schemas.microsoft.com/office/drawing/2014/main" id="{0C489D00-6D5B-480F-A6D0-B21C9B7E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283" y="1305737"/>
            <a:ext cx="2788833" cy="3731400"/>
          </a:xfrm>
          <a:prstGeom prst="rect">
            <a:avLst/>
          </a:prstGeom>
        </p:spPr>
      </p:pic>
      <p:pic>
        <p:nvPicPr>
          <p:cNvPr id="10" name="Picture 9">
            <a:extLst>
              <a:ext uri="{FF2B5EF4-FFF2-40B4-BE49-F238E27FC236}">
                <a16:creationId xmlns:a16="http://schemas.microsoft.com/office/drawing/2014/main" id="{E684A14F-E78E-4EBD-B96E-7995F0605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13" y="1335900"/>
            <a:ext cx="2788833" cy="3731400"/>
          </a:xfrm>
          <a:prstGeom prst="rect">
            <a:avLst/>
          </a:prstGeom>
        </p:spPr>
      </p:pic>
      <p:pic>
        <p:nvPicPr>
          <p:cNvPr id="8" name="Picture 7">
            <a:extLst>
              <a:ext uri="{FF2B5EF4-FFF2-40B4-BE49-F238E27FC236}">
                <a16:creationId xmlns:a16="http://schemas.microsoft.com/office/drawing/2014/main" id="{7C39F5CE-CF2B-4695-B925-8B8389CC46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1779" y="4069167"/>
            <a:ext cx="2788833" cy="2788833"/>
          </a:xfrm>
          <a:prstGeom prst="rect">
            <a:avLst/>
          </a:prstGeom>
        </p:spPr>
      </p:pic>
      <p:sp>
        <p:nvSpPr>
          <p:cNvPr id="3" name="Rectangle 2">
            <a:extLst>
              <a:ext uri="{FF2B5EF4-FFF2-40B4-BE49-F238E27FC236}">
                <a16:creationId xmlns:a16="http://schemas.microsoft.com/office/drawing/2014/main" id="{0C6B3818-32FD-4603-934C-CB8742CDB67A}"/>
              </a:ext>
            </a:extLst>
          </p:cNvPr>
          <p:cNvSpPr/>
          <p:nvPr/>
        </p:nvSpPr>
        <p:spPr>
          <a:xfrm>
            <a:off x="6607946" y="0"/>
            <a:ext cx="6096000" cy="2862322"/>
          </a:xfrm>
          <a:prstGeom prst="rect">
            <a:avLst/>
          </a:prstGeom>
        </p:spPr>
        <p:txBody>
          <a:bodyPr>
            <a:spAutoFit/>
          </a:bodyPr>
          <a:lstStyle/>
          <a:p>
            <a:r>
              <a:rPr lang="en-GB" b="1" dirty="0">
                <a:solidFill>
                  <a:srgbClr val="202124"/>
                </a:solidFill>
                <a:latin typeface="arial" panose="020B0604020202020204" pitchFamily="34" charset="0"/>
              </a:rPr>
              <a:t>The areas of learning are:</a:t>
            </a:r>
          </a:p>
          <a:p>
            <a:r>
              <a:rPr lang="en-GB" b="1" dirty="0">
                <a:solidFill>
                  <a:srgbClr val="202124"/>
                </a:solidFill>
                <a:latin typeface="arial" panose="020B0604020202020204" pitchFamily="34" charset="0"/>
              </a:rPr>
              <a:t>PRIME AREAS:</a:t>
            </a:r>
            <a:endParaRPr lang="en-GB" dirty="0">
              <a:solidFill>
                <a:srgbClr val="202124"/>
              </a:solidFill>
              <a:latin typeface="arial" panose="020B0604020202020204" pitchFamily="34" charset="0"/>
            </a:endParaRPr>
          </a:p>
          <a:p>
            <a:pPr>
              <a:buFont typeface="Arial" panose="020B0604020202020204" pitchFamily="34" charset="0"/>
              <a:buChar char="•"/>
            </a:pPr>
            <a:r>
              <a:rPr lang="en-GB" dirty="0">
                <a:solidFill>
                  <a:srgbClr val="202124"/>
                </a:solidFill>
                <a:latin typeface="arial" panose="020B0604020202020204" pitchFamily="34" charset="0"/>
              </a:rPr>
              <a:t>communication and language.</a:t>
            </a:r>
          </a:p>
          <a:p>
            <a:pPr>
              <a:buFont typeface="Arial" panose="020B0604020202020204" pitchFamily="34" charset="0"/>
              <a:buChar char="•"/>
            </a:pPr>
            <a:r>
              <a:rPr lang="en-GB" dirty="0">
                <a:solidFill>
                  <a:srgbClr val="202124"/>
                </a:solidFill>
                <a:latin typeface="arial" panose="020B0604020202020204" pitchFamily="34" charset="0"/>
              </a:rPr>
              <a:t>physical development.</a:t>
            </a:r>
          </a:p>
          <a:p>
            <a:pPr>
              <a:buFont typeface="Arial" panose="020B0604020202020204" pitchFamily="34" charset="0"/>
              <a:buChar char="•"/>
            </a:pPr>
            <a:r>
              <a:rPr lang="en-GB" dirty="0">
                <a:solidFill>
                  <a:srgbClr val="202124"/>
                </a:solidFill>
                <a:latin typeface="arial" panose="020B0604020202020204" pitchFamily="34" charset="0"/>
              </a:rPr>
              <a:t>personal, social and emotional development.</a:t>
            </a:r>
          </a:p>
          <a:p>
            <a:r>
              <a:rPr lang="en-GB" b="1" dirty="0">
                <a:solidFill>
                  <a:srgbClr val="202124"/>
                </a:solidFill>
                <a:latin typeface="arial" panose="020B0604020202020204" pitchFamily="34" charset="0"/>
              </a:rPr>
              <a:t>SPECIFIC AREAS:</a:t>
            </a:r>
          </a:p>
          <a:p>
            <a:pPr>
              <a:buFont typeface="Arial" panose="020B0604020202020204" pitchFamily="34" charset="0"/>
              <a:buChar char="•"/>
            </a:pPr>
            <a:r>
              <a:rPr lang="en-GB" dirty="0">
                <a:solidFill>
                  <a:srgbClr val="202124"/>
                </a:solidFill>
                <a:latin typeface="arial" panose="020B0604020202020204" pitchFamily="34" charset="0"/>
              </a:rPr>
              <a:t>literacy.</a:t>
            </a:r>
          </a:p>
          <a:p>
            <a:pPr>
              <a:buFont typeface="Arial" panose="020B0604020202020204" pitchFamily="34" charset="0"/>
              <a:buChar char="•"/>
            </a:pPr>
            <a:r>
              <a:rPr lang="en-GB" dirty="0">
                <a:solidFill>
                  <a:srgbClr val="202124"/>
                </a:solidFill>
                <a:latin typeface="arial" panose="020B0604020202020204" pitchFamily="34" charset="0"/>
              </a:rPr>
              <a:t>mathematics.</a:t>
            </a:r>
          </a:p>
          <a:p>
            <a:pPr>
              <a:buFont typeface="Arial" panose="020B0604020202020204" pitchFamily="34" charset="0"/>
              <a:buChar char="•"/>
            </a:pPr>
            <a:r>
              <a:rPr lang="en-GB" dirty="0">
                <a:solidFill>
                  <a:srgbClr val="202124"/>
                </a:solidFill>
                <a:latin typeface="arial" panose="020B0604020202020204" pitchFamily="34" charset="0"/>
              </a:rPr>
              <a:t>understanding the world.</a:t>
            </a:r>
          </a:p>
          <a:p>
            <a:pPr>
              <a:buFont typeface="Arial" panose="020B0604020202020204" pitchFamily="34" charset="0"/>
              <a:buChar char="•"/>
            </a:pPr>
            <a:r>
              <a:rPr lang="en-GB" dirty="0">
                <a:solidFill>
                  <a:srgbClr val="202124"/>
                </a:solidFill>
                <a:latin typeface="arial" panose="020B0604020202020204" pitchFamily="34" charset="0"/>
              </a:rPr>
              <a:t>expressive arts and design.</a:t>
            </a:r>
            <a:endParaRPr lang="en-GB" b="0" i="0" dirty="0">
              <a:solidFill>
                <a:srgbClr val="202124"/>
              </a:solidFill>
              <a:effectLst/>
              <a:latin typeface="arial" panose="020B0604020202020204" pitchFamily="34" charset="0"/>
            </a:endParaRPr>
          </a:p>
        </p:txBody>
      </p:sp>
    </p:spTree>
    <p:extLst>
      <p:ext uri="{BB962C8B-B14F-4D97-AF65-F5344CB8AC3E}">
        <p14:creationId xmlns:p14="http://schemas.microsoft.com/office/powerpoint/2010/main" val="160009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65E7C-16BE-4D04-8929-A167AE650A9D}"/>
              </a:ext>
            </a:extLst>
          </p:cNvPr>
          <p:cNvSpPr>
            <a:spLocks noGrp="1"/>
          </p:cNvSpPr>
          <p:nvPr>
            <p:ph type="title"/>
          </p:nvPr>
        </p:nvSpPr>
        <p:spPr/>
        <p:txBody>
          <a:bodyPr/>
          <a:lstStyle/>
          <a:p>
            <a:r>
              <a:rPr lang="en-GB" dirty="0"/>
              <a:t>4. Characteristics of Effective Learning  COEL</a:t>
            </a:r>
            <a:endParaRPr lang="en-GB" sz="2000" dirty="0"/>
          </a:p>
        </p:txBody>
      </p:sp>
      <p:pic>
        <p:nvPicPr>
          <p:cNvPr id="1026" name="Picture 2" descr="Free Gem Cliparts, Download Free Gem Cliparts png images, Free ClipArts on  Clipart Library">
            <a:extLst>
              <a:ext uri="{FF2B5EF4-FFF2-40B4-BE49-F238E27FC236}">
                <a16:creationId xmlns:a16="http://schemas.microsoft.com/office/drawing/2014/main" id="{27C42A0C-2E17-4B26-B35C-5E435DFFC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202" y="2064137"/>
            <a:ext cx="5182244" cy="2702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9199A8-D935-4F17-BC27-8CF8AEDB161A}"/>
              </a:ext>
            </a:extLst>
          </p:cNvPr>
          <p:cNvSpPr txBox="1"/>
          <p:nvPr/>
        </p:nvSpPr>
        <p:spPr>
          <a:xfrm>
            <a:off x="472120" y="1586730"/>
            <a:ext cx="11247759" cy="984885"/>
          </a:xfrm>
          <a:prstGeom prst="rect">
            <a:avLst/>
          </a:prstGeom>
          <a:noFill/>
        </p:spPr>
        <p:txBody>
          <a:bodyPr wrap="none" rtlCol="0">
            <a:spAutoFit/>
          </a:bodyPr>
          <a:lstStyle/>
          <a:p>
            <a:r>
              <a:rPr lang="en-GB" sz="2200" dirty="0"/>
              <a:t>In Early Years, and across the school, we look out for characteristics of effective learning, such as:</a:t>
            </a:r>
          </a:p>
          <a:p>
            <a:endParaRPr lang="en-GB" dirty="0"/>
          </a:p>
          <a:p>
            <a:endParaRPr lang="en-GB" dirty="0"/>
          </a:p>
        </p:txBody>
      </p:sp>
      <p:graphicFrame>
        <p:nvGraphicFramePr>
          <p:cNvPr id="5" name="Table 4">
            <a:extLst>
              <a:ext uri="{FF2B5EF4-FFF2-40B4-BE49-F238E27FC236}">
                <a16:creationId xmlns:a16="http://schemas.microsoft.com/office/drawing/2014/main" id="{72DF9E79-38C6-4A4F-9C65-8BF86F270668}"/>
              </a:ext>
            </a:extLst>
          </p:cNvPr>
          <p:cNvGraphicFramePr>
            <a:graphicFrameLocks noGrp="1"/>
          </p:cNvGraphicFramePr>
          <p:nvPr>
            <p:extLst/>
          </p:nvPr>
        </p:nvGraphicFramePr>
        <p:xfrm>
          <a:off x="140678" y="2064137"/>
          <a:ext cx="4895556" cy="4561988"/>
        </p:xfrm>
        <a:graphic>
          <a:graphicData uri="http://schemas.openxmlformats.org/drawingml/2006/table">
            <a:tbl>
              <a:tblPr firstRow="1" bandRow="1">
                <a:tableStyleId>{5C22544A-7EE6-4342-B048-85BDC9FD1C3A}</a:tableStyleId>
              </a:tblPr>
              <a:tblGrid>
                <a:gridCol w="1631852">
                  <a:extLst>
                    <a:ext uri="{9D8B030D-6E8A-4147-A177-3AD203B41FA5}">
                      <a16:colId xmlns:a16="http://schemas.microsoft.com/office/drawing/2014/main" val="474051188"/>
                    </a:ext>
                  </a:extLst>
                </a:gridCol>
                <a:gridCol w="1631852">
                  <a:extLst>
                    <a:ext uri="{9D8B030D-6E8A-4147-A177-3AD203B41FA5}">
                      <a16:colId xmlns:a16="http://schemas.microsoft.com/office/drawing/2014/main" val="2371037812"/>
                    </a:ext>
                  </a:extLst>
                </a:gridCol>
                <a:gridCol w="1631852">
                  <a:extLst>
                    <a:ext uri="{9D8B030D-6E8A-4147-A177-3AD203B41FA5}">
                      <a16:colId xmlns:a16="http://schemas.microsoft.com/office/drawing/2014/main" val="3837423728"/>
                    </a:ext>
                  </a:extLst>
                </a:gridCol>
              </a:tblGrid>
              <a:tr h="847776">
                <a:tc>
                  <a:txBody>
                    <a:bodyPr/>
                    <a:lstStyle/>
                    <a:p>
                      <a:r>
                        <a:rPr lang="en-GB" dirty="0"/>
                        <a:t>Playing and Exploring</a:t>
                      </a:r>
                    </a:p>
                  </a:txBody>
                  <a:tcPr/>
                </a:tc>
                <a:tc>
                  <a:txBody>
                    <a:bodyPr/>
                    <a:lstStyle/>
                    <a:p>
                      <a:r>
                        <a:rPr lang="en-GB" dirty="0"/>
                        <a:t>Active Learning</a:t>
                      </a:r>
                    </a:p>
                  </a:txBody>
                  <a:tcPr/>
                </a:tc>
                <a:tc>
                  <a:txBody>
                    <a:bodyPr/>
                    <a:lstStyle/>
                    <a:p>
                      <a:r>
                        <a:rPr lang="en-GB" dirty="0"/>
                        <a:t>Creating and Thinking Critically</a:t>
                      </a:r>
                    </a:p>
                  </a:txBody>
                  <a:tcPr/>
                </a:tc>
                <a:extLst>
                  <a:ext uri="{0D108BD9-81ED-4DB2-BD59-A6C34878D82A}">
                    <a16:rowId xmlns:a16="http://schemas.microsoft.com/office/drawing/2014/main" val="522243905"/>
                  </a:ext>
                </a:extLst>
              </a:tr>
              <a:tr h="683297">
                <a:tc>
                  <a:txBody>
                    <a:bodyPr/>
                    <a:lstStyle/>
                    <a:p>
                      <a:r>
                        <a:rPr lang="en-GB" dirty="0"/>
                        <a:t>Exploring</a:t>
                      </a:r>
                    </a:p>
                  </a:txBody>
                  <a:tcPr/>
                </a:tc>
                <a:tc>
                  <a:txBody>
                    <a:bodyPr/>
                    <a:lstStyle/>
                    <a:p>
                      <a:r>
                        <a:rPr lang="en-GB" dirty="0"/>
                        <a:t>Being involved</a:t>
                      </a:r>
                    </a:p>
                  </a:txBody>
                  <a:tcPr/>
                </a:tc>
                <a:tc>
                  <a:txBody>
                    <a:bodyPr/>
                    <a:lstStyle/>
                    <a:p>
                      <a:r>
                        <a:rPr lang="en-GB" dirty="0"/>
                        <a:t>Solving problems</a:t>
                      </a:r>
                    </a:p>
                  </a:txBody>
                  <a:tcPr/>
                </a:tc>
                <a:extLst>
                  <a:ext uri="{0D108BD9-81ED-4DB2-BD59-A6C34878D82A}">
                    <a16:rowId xmlns:a16="http://schemas.microsoft.com/office/drawing/2014/main" val="642293741"/>
                  </a:ext>
                </a:extLst>
              </a:tr>
              <a:tr h="683297">
                <a:tc>
                  <a:txBody>
                    <a:bodyPr/>
                    <a:lstStyle/>
                    <a:p>
                      <a:r>
                        <a:rPr lang="en-GB" dirty="0"/>
                        <a:t>Being Curious</a:t>
                      </a:r>
                    </a:p>
                  </a:txBody>
                  <a:tcPr/>
                </a:tc>
                <a:tc>
                  <a:txBody>
                    <a:bodyPr/>
                    <a:lstStyle/>
                    <a:p>
                      <a:r>
                        <a:rPr lang="en-GB" dirty="0"/>
                        <a:t>Concentration</a:t>
                      </a:r>
                    </a:p>
                  </a:txBody>
                  <a:tcPr/>
                </a:tc>
                <a:tc>
                  <a:txBody>
                    <a:bodyPr/>
                    <a:lstStyle/>
                    <a:p>
                      <a:r>
                        <a:rPr lang="en-GB" dirty="0"/>
                        <a:t>Making links</a:t>
                      </a:r>
                    </a:p>
                  </a:txBody>
                  <a:tcPr/>
                </a:tc>
                <a:extLst>
                  <a:ext uri="{0D108BD9-81ED-4DB2-BD59-A6C34878D82A}">
                    <a16:rowId xmlns:a16="http://schemas.microsoft.com/office/drawing/2014/main" val="2601057890"/>
                  </a:ext>
                </a:extLst>
              </a:tr>
              <a:tr h="847776">
                <a:tc>
                  <a:txBody>
                    <a:bodyPr/>
                    <a:lstStyle/>
                    <a:p>
                      <a:r>
                        <a:rPr lang="en-GB" dirty="0"/>
                        <a:t>Following a particular interest</a:t>
                      </a:r>
                    </a:p>
                  </a:txBody>
                  <a:tcPr/>
                </a:tc>
                <a:tc>
                  <a:txBody>
                    <a:bodyPr/>
                    <a:lstStyle/>
                    <a:p>
                      <a:r>
                        <a:rPr lang="en-GB" dirty="0"/>
                        <a:t>Perseverance</a:t>
                      </a:r>
                    </a:p>
                  </a:txBody>
                  <a:tcPr/>
                </a:tc>
                <a:tc>
                  <a:txBody>
                    <a:bodyPr/>
                    <a:lstStyle/>
                    <a:p>
                      <a:r>
                        <a:rPr lang="en-GB" dirty="0"/>
                        <a:t>Choosing ways to do things</a:t>
                      </a:r>
                    </a:p>
                  </a:txBody>
                  <a:tcPr/>
                </a:tc>
                <a:extLst>
                  <a:ext uri="{0D108BD9-81ED-4DB2-BD59-A6C34878D82A}">
                    <a16:rowId xmlns:a16="http://schemas.microsoft.com/office/drawing/2014/main" val="1879947858"/>
                  </a:ext>
                </a:extLst>
              </a:tr>
              <a:tr h="683297">
                <a:tc>
                  <a:txBody>
                    <a:bodyPr/>
                    <a:lstStyle/>
                    <a:p>
                      <a:r>
                        <a:rPr lang="en-GB" dirty="0"/>
                        <a:t>Have a go</a:t>
                      </a:r>
                    </a:p>
                  </a:txBody>
                  <a:tcPr/>
                </a:tc>
                <a:tc>
                  <a:txBody>
                    <a:bodyPr/>
                    <a:lstStyle/>
                    <a:p>
                      <a:r>
                        <a:rPr lang="en-GB" dirty="0"/>
                        <a:t>Pride in work</a:t>
                      </a:r>
                    </a:p>
                  </a:txBody>
                  <a:tcPr/>
                </a:tc>
                <a:tc>
                  <a:txBody>
                    <a:bodyPr/>
                    <a:lstStyle/>
                    <a:p>
                      <a:r>
                        <a:rPr lang="en-GB" dirty="0"/>
                        <a:t>Planning and reviewing</a:t>
                      </a:r>
                    </a:p>
                  </a:txBody>
                  <a:tcPr/>
                </a:tc>
                <a:extLst>
                  <a:ext uri="{0D108BD9-81ED-4DB2-BD59-A6C34878D82A}">
                    <a16:rowId xmlns:a16="http://schemas.microsoft.com/office/drawing/2014/main" val="1953664246"/>
                  </a:ext>
                </a:extLst>
              </a:tr>
              <a:tr h="683297">
                <a:tc>
                  <a:txBody>
                    <a:bodyPr/>
                    <a:lstStyle/>
                    <a:p>
                      <a:r>
                        <a:rPr lang="en-GB" dirty="0"/>
                        <a:t>Role Play</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96140141"/>
                  </a:ext>
                </a:extLst>
              </a:tr>
            </a:tbl>
          </a:graphicData>
        </a:graphic>
      </p:graphicFrame>
      <p:sp>
        <p:nvSpPr>
          <p:cNvPr id="6" name="TextBox 5">
            <a:extLst>
              <a:ext uri="{FF2B5EF4-FFF2-40B4-BE49-F238E27FC236}">
                <a16:creationId xmlns:a16="http://schemas.microsoft.com/office/drawing/2014/main" id="{A3232FA3-D8B8-4004-AE71-08518E8EB33C}"/>
              </a:ext>
            </a:extLst>
          </p:cNvPr>
          <p:cNvSpPr txBox="1"/>
          <p:nvPr/>
        </p:nvSpPr>
        <p:spPr>
          <a:xfrm>
            <a:off x="5233183" y="4979963"/>
            <a:ext cx="6486696" cy="1785104"/>
          </a:xfrm>
          <a:prstGeom prst="rect">
            <a:avLst/>
          </a:prstGeom>
          <a:noFill/>
        </p:spPr>
        <p:txBody>
          <a:bodyPr wrap="square" rtlCol="0">
            <a:spAutoFit/>
          </a:bodyPr>
          <a:lstStyle/>
          <a:p>
            <a:r>
              <a:rPr lang="en-GB" sz="2200" dirty="0"/>
              <a:t>These characteristics are linked to the school’s </a:t>
            </a:r>
            <a:br>
              <a:rPr lang="en-GB" sz="2200" dirty="0"/>
            </a:br>
            <a:r>
              <a:rPr lang="en-GB" sz="2200" b="1" dirty="0">
                <a:solidFill>
                  <a:srgbClr val="FF0000"/>
                </a:solidFill>
              </a:rPr>
              <a:t>GEM POWERS,</a:t>
            </a:r>
            <a:r>
              <a:rPr lang="en-GB" sz="2200" dirty="0"/>
              <a:t> where we earn stickers and whole class rewards for displaying positive learning behaviours.  This will be all explained in more detail for you in September!</a:t>
            </a:r>
          </a:p>
        </p:txBody>
      </p:sp>
    </p:spTree>
    <p:extLst>
      <p:ext uri="{BB962C8B-B14F-4D97-AF65-F5344CB8AC3E}">
        <p14:creationId xmlns:p14="http://schemas.microsoft.com/office/powerpoint/2010/main" val="369972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AD26-6E09-4074-9580-D02E820475EA}"/>
              </a:ext>
            </a:extLst>
          </p:cNvPr>
          <p:cNvSpPr>
            <a:spLocks noGrp="1"/>
          </p:cNvSpPr>
          <p:nvPr>
            <p:ph type="title"/>
          </p:nvPr>
        </p:nvSpPr>
        <p:spPr/>
        <p:txBody>
          <a:bodyPr/>
          <a:lstStyle/>
          <a:p>
            <a:r>
              <a:rPr lang="en-GB" dirty="0"/>
              <a:t>2. Learning Through Play - COOL</a:t>
            </a:r>
            <a:endParaRPr lang="en-GB" sz="1600" dirty="0"/>
          </a:p>
        </p:txBody>
      </p:sp>
      <p:pic>
        <p:nvPicPr>
          <p:cNvPr id="4" name="Picture 3">
            <a:extLst>
              <a:ext uri="{FF2B5EF4-FFF2-40B4-BE49-F238E27FC236}">
                <a16:creationId xmlns:a16="http://schemas.microsoft.com/office/drawing/2014/main" id="{3BC137A1-A938-4544-850F-7DCAA14DC6AD}"/>
              </a:ext>
            </a:extLst>
          </p:cNvPr>
          <p:cNvPicPr>
            <a:picLocks noChangeAspect="1"/>
          </p:cNvPicPr>
          <p:nvPr/>
        </p:nvPicPr>
        <p:blipFill rotWithShape="1">
          <a:blip r:embed="rId2"/>
          <a:srcRect l="12603" r="12814" b="3495"/>
          <a:stretch/>
        </p:blipFill>
        <p:spPr>
          <a:xfrm>
            <a:off x="285833" y="1690688"/>
            <a:ext cx="6491992" cy="4722727"/>
          </a:xfrm>
          <a:prstGeom prst="rect">
            <a:avLst/>
          </a:prstGeom>
        </p:spPr>
      </p:pic>
      <p:pic>
        <p:nvPicPr>
          <p:cNvPr id="6" name="Picture 5">
            <a:extLst>
              <a:ext uri="{FF2B5EF4-FFF2-40B4-BE49-F238E27FC236}">
                <a16:creationId xmlns:a16="http://schemas.microsoft.com/office/drawing/2014/main" id="{338E3F51-2F93-4974-B7C0-B9937749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58" y="1442711"/>
            <a:ext cx="2920152" cy="2190114"/>
          </a:xfrm>
          <a:prstGeom prst="rect">
            <a:avLst/>
          </a:prstGeom>
        </p:spPr>
      </p:pic>
      <p:pic>
        <p:nvPicPr>
          <p:cNvPr id="8" name="Picture 7">
            <a:extLst>
              <a:ext uri="{FF2B5EF4-FFF2-40B4-BE49-F238E27FC236}">
                <a16:creationId xmlns:a16="http://schemas.microsoft.com/office/drawing/2014/main" id="{30A688E1-2FFC-4AEF-91EA-82DB06700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480" y="2872525"/>
            <a:ext cx="1874020" cy="2507400"/>
          </a:xfrm>
          <a:prstGeom prst="rect">
            <a:avLst/>
          </a:prstGeom>
        </p:spPr>
      </p:pic>
      <p:pic>
        <p:nvPicPr>
          <p:cNvPr id="10" name="Picture 9">
            <a:extLst>
              <a:ext uri="{FF2B5EF4-FFF2-40B4-BE49-F238E27FC236}">
                <a16:creationId xmlns:a16="http://schemas.microsoft.com/office/drawing/2014/main" id="{3AD11FB3-CC40-435C-8AC3-04E74925D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2147" y="2907890"/>
            <a:ext cx="1874020" cy="2507400"/>
          </a:xfrm>
          <a:prstGeom prst="rect">
            <a:avLst/>
          </a:prstGeom>
        </p:spPr>
      </p:pic>
      <p:pic>
        <p:nvPicPr>
          <p:cNvPr id="12" name="Picture 11">
            <a:extLst>
              <a:ext uri="{FF2B5EF4-FFF2-40B4-BE49-F238E27FC236}">
                <a16:creationId xmlns:a16="http://schemas.microsoft.com/office/drawing/2014/main" id="{0D734142-6ADE-43AE-9BC0-4EDF28EBC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395" y="189011"/>
            <a:ext cx="3360704" cy="2507400"/>
          </a:xfrm>
          <a:prstGeom prst="rect">
            <a:avLst/>
          </a:prstGeom>
        </p:spPr>
      </p:pic>
      <p:sp>
        <p:nvSpPr>
          <p:cNvPr id="13" name="TextBox 12">
            <a:extLst>
              <a:ext uri="{FF2B5EF4-FFF2-40B4-BE49-F238E27FC236}">
                <a16:creationId xmlns:a16="http://schemas.microsoft.com/office/drawing/2014/main" id="{DBDDDA8C-0AAA-476A-8140-414EC8B6DEF7}"/>
              </a:ext>
            </a:extLst>
          </p:cNvPr>
          <p:cNvSpPr txBox="1"/>
          <p:nvPr/>
        </p:nvSpPr>
        <p:spPr>
          <a:xfrm>
            <a:off x="8813800" y="5591404"/>
            <a:ext cx="1964127" cy="477054"/>
          </a:xfrm>
          <a:prstGeom prst="rect">
            <a:avLst/>
          </a:prstGeom>
          <a:noFill/>
        </p:spPr>
        <p:txBody>
          <a:bodyPr wrap="none" rtlCol="0">
            <a:spAutoFit/>
          </a:bodyPr>
          <a:lstStyle/>
          <a:p>
            <a:r>
              <a:rPr lang="en-GB" sz="2500" b="1" dirty="0"/>
              <a:t>Forest School</a:t>
            </a:r>
          </a:p>
        </p:txBody>
      </p:sp>
    </p:spTree>
    <p:extLst>
      <p:ext uri="{BB962C8B-B14F-4D97-AF65-F5344CB8AC3E}">
        <p14:creationId xmlns:p14="http://schemas.microsoft.com/office/powerpoint/2010/main" val="358799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7791D-0C23-41C5-85F8-BC83BA50FC8E}"/>
              </a:ext>
            </a:extLst>
          </p:cNvPr>
          <p:cNvSpPr>
            <a:spLocks noGrp="1"/>
          </p:cNvSpPr>
          <p:nvPr>
            <p:ph type="title"/>
          </p:nvPr>
        </p:nvSpPr>
        <p:spPr/>
        <p:txBody>
          <a:bodyPr/>
          <a:lstStyle/>
          <a:p>
            <a:pPr algn="ctr"/>
            <a:r>
              <a:rPr lang="en-GB" dirty="0"/>
              <a:t>What does the EYFS curriculum look like in reality in Diamonds?</a:t>
            </a:r>
          </a:p>
        </p:txBody>
      </p:sp>
      <p:sp>
        <p:nvSpPr>
          <p:cNvPr id="3" name="Content Placeholder 2">
            <a:extLst>
              <a:ext uri="{FF2B5EF4-FFF2-40B4-BE49-F238E27FC236}">
                <a16:creationId xmlns:a16="http://schemas.microsoft.com/office/drawing/2014/main" id="{DB42A8AF-9216-4591-BDF5-D00EC4E4D797}"/>
              </a:ext>
            </a:extLst>
          </p:cNvPr>
          <p:cNvSpPr>
            <a:spLocks noGrp="1"/>
          </p:cNvSpPr>
          <p:nvPr>
            <p:ph idx="1"/>
          </p:nvPr>
        </p:nvSpPr>
        <p:spPr>
          <a:xfrm>
            <a:off x="722790" y="2819924"/>
            <a:ext cx="10515600" cy="4351338"/>
          </a:xfrm>
        </p:spPr>
        <p:txBody>
          <a:bodyPr/>
          <a:lstStyle/>
          <a:p>
            <a:r>
              <a:rPr lang="en-GB" dirty="0"/>
              <a:t>How will my child learn?</a:t>
            </a:r>
          </a:p>
          <a:p>
            <a:r>
              <a:rPr lang="en-GB" dirty="0"/>
              <a:t>What will they learn?</a:t>
            </a:r>
          </a:p>
          <a:p>
            <a:r>
              <a:rPr lang="en-GB" dirty="0"/>
              <a:t>Where will they learn?</a:t>
            </a:r>
          </a:p>
        </p:txBody>
      </p:sp>
    </p:spTree>
    <p:extLst>
      <p:ext uri="{BB962C8B-B14F-4D97-AF65-F5344CB8AC3E}">
        <p14:creationId xmlns:p14="http://schemas.microsoft.com/office/powerpoint/2010/main" val="2412997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137F-FB2A-47FB-9B86-A39086443E9F}"/>
              </a:ext>
            </a:extLst>
          </p:cNvPr>
          <p:cNvSpPr>
            <a:spLocks noGrp="1"/>
          </p:cNvSpPr>
          <p:nvPr>
            <p:ph type="title"/>
          </p:nvPr>
        </p:nvSpPr>
        <p:spPr/>
        <p:txBody>
          <a:bodyPr/>
          <a:lstStyle/>
          <a:p>
            <a:r>
              <a:rPr lang="en-GB" dirty="0"/>
              <a:t>5.  Communication</a:t>
            </a:r>
            <a:endParaRPr lang="en-GB" sz="1600" dirty="0"/>
          </a:p>
        </p:txBody>
      </p:sp>
      <p:pic>
        <p:nvPicPr>
          <p:cNvPr id="4098" name="Picture 2" descr="Tapestry Online Journal – King William Playgroup">
            <a:extLst>
              <a:ext uri="{FF2B5EF4-FFF2-40B4-BE49-F238E27FC236}">
                <a16:creationId xmlns:a16="http://schemas.microsoft.com/office/drawing/2014/main" id="{18E48127-82CC-407C-A979-9FB6840D4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1690688"/>
            <a:ext cx="671512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ransactional Email Provider SendGrid Continues Its Entry Into Marketing  With Launch Of “Campaigns”">
            <a:extLst>
              <a:ext uri="{FF2B5EF4-FFF2-40B4-BE49-F238E27FC236}">
                <a16:creationId xmlns:a16="http://schemas.microsoft.com/office/drawing/2014/main" id="{D0C8450A-5477-4970-9EE2-55548928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013" y="1508125"/>
            <a:ext cx="3214687" cy="1816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E96B703-8AC7-4ADF-A883-1147DC65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497211" y="4000401"/>
            <a:ext cx="2930289" cy="1946237"/>
          </a:xfrm>
          <a:prstGeom prst="rect">
            <a:avLst/>
          </a:prstGeom>
        </p:spPr>
      </p:pic>
    </p:spTree>
    <p:extLst>
      <p:ext uri="{BB962C8B-B14F-4D97-AF65-F5344CB8AC3E}">
        <p14:creationId xmlns:p14="http://schemas.microsoft.com/office/powerpoint/2010/main" val="495698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681</Words>
  <Application>Microsoft Office PowerPoint</Application>
  <PresentationFormat>Widescreen</PresentationFormat>
  <Paragraphs>134</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vt:lpstr>
      <vt:lpstr>Calibri</vt:lpstr>
      <vt:lpstr>Calibri Light</vt:lpstr>
      <vt:lpstr>Times New Roman</vt:lpstr>
      <vt:lpstr>Wingdings</vt:lpstr>
      <vt:lpstr>Office Theme</vt:lpstr>
      <vt:lpstr>Welcome to All Saints!</vt:lpstr>
      <vt:lpstr>Class Teachers – Mrs Legg &amp; Mrs Regan</vt:lpstr>
      <vt:lpstr>Staffing and Pets!</vt:lpstr>
      <vt:lpstr>1) A Typical Day in Diamonds Class    </vt:lpstr>
      <vt:lpstr>3.  The EYFS framework</vt:lpstr>
      <vt:lpstr>4. Characteristics of Effective Learning  COEL</vt:lpstr>
      <vt:lpstr>2. Learning Through Play - COOL</vt:lpstr>
      <vt:lpstr>What does the EYFS curriculum look like in reality in Diamonds?</vt:lpstr>
      <vt:lpstr>5.  Communication</vt:lpstr>
      <vt:lpstr>6. School Readiness</vt:lpstr>
      <vt:lpstr>7. Extra Curricular</vt:lpstr>
      <vt:lpstr>8. Family photos</vt:lpstr>
      <vt:lpstr>Things coming home…</vt:lpstr>
      <vt:lpstr>Home Visits</vt:lpstr>
      <vt:lpstr>Nursery Visits</vt:lpstr>
      <vt:lpstr>Important  Dates!</vt:lpstr>
      <vt:lpstr>Shhh… top secret!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All Saints!</dc:title>
  <dc:creator>Debbie Legg</dc:creator>
  <cp:lastModifiedBy>Lisa Regan</cp:lastModifiedBy>
  <cp:revision>37</cp:revision>
  <dcterms:created xsi:type="dcterms:W3CDTF">2021-05-17T15:02:37Z</dcterms:created>
  <dcterms:modified xsi:type="dcterms:W3CDTF">2022-10-03T13:38:17Z</dcterms:modified>
</cp:coreProperties>
</file>