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58" r:id="rId4"/>
    <p:sldId id="277" r:id="rId5"/>
    <p:sldId id="279" r:id="rId6"/>
    <p:sldId id="282" r:id="rId7"/>
    <p:sldId id="270" r:id="rId8"/>
    <p:sldId id="275" r:id="rId9"/>
    <p:sldId id="259" r:id="rId10"/>
    <p:sldId id="272" r:id="rId11"/>
    <p:sldId id="262" r:id="rId12"/>
    <p:sldId id="271" r:id="rId13"/>
    <p:sldId id="265" r:id="rId14"/>
    <p:sldId id="273" r:id="rId15"/>
    <p:sldId id="274" r:id="rId16"/>
    <p:sldId id="267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FF"/>
    <a:srgbClr val="CCFFCC"/>
    <a:srgbClr val="F0D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9" autoAdjust="0"/>
    <p:restoredTop sz="94660"/>
  </p:normalViewPr>
  <p:slideViewPr>
    <p:cSldViewPr>
      <p:cViewPr varScale="1">
        <p:scale>
          <a:sx n="80" d="100"/>
          <a:sy n="80" d="100"/>
        </p:scale>
        <p:origin x="27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E1DD86-1C02-41E7-89A9-60A42C2758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151F51-1FE7-4B9A-BBD5-5E01DE8F867F}" type="datetimeFigureOut">
              <a:rPr lang="en-GB"/>
              <a:pPr>
                <a:defRPr/>
              </a:pPr>
              <a:t>17/09/2019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DEC8D3-828E-4428-9C99-A45302F4BD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1E388F-CB81-4D36-923D-33126A8930B1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B732CCF-7DA9-4C4C-8B29-2CE9853DF99C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DD28E9-4694-4DB7-B4C7-73E3E15329EC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B8042D-C0B3-4383-96AD-70C7A6D6570D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2267E2-EEF5-417B-93B3-FB1DD14A1436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7D0FF6-696D-471D-9C85-B44712392230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68444AE-5EAC-4718-A497-643029A52C00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0786AE-0FF1-4B3A-9E18-15DF825D9D58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188A17-A62D-4147-B3E8-4D74FB05D254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6E8959-772C-4432-92D9-11D7C4819CFD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9BD7C6-669C-4E5E-B599-568F38443E26}" type="slidenum">
              <a:rPr lang="en-GB" altLang="en-US" smtClean="0">
                <a:latin typeface="AbcTeacher" pitchFamily="2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altLang="en-US" smtClean="0">
              <a:latin typeface="AbcTeacher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B9541-9029-4C9D-9548-0AACEFB7102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803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1DCBA-4489-42FA-829C-BB308F56FD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207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FF9F1-3413-42C1-89B3-74B9BF5C8F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6321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0C03B-47AC-4754-B1BC-CECE17D98A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89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B43E-360D-4F91-97F6-495DC711C0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0369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DFDEE-9B16-47DC-A396-CD29899F9A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2786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BF375-9E98-4089-ACBB-FD46648823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7668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37B5C-69D9-4EA5-AD4F-AEE85889A4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088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F0495-CD0E-4EE0-ABC8-89D2BE3B6A4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568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C5CC5-705E-4648-B9A2-6D86325077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476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68F59-0BB6-4071-9E85-DB49FF1CCB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827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7A9B0-564E-4494-9953-B9D8E64F87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076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440AF-8159-4B96-AD50-F560141ACA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647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023E9-FDA3-4FF0-94B7-736A4B962D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189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EEAA2-E351-4C72-87C9-860DCA74DF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290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BEE03-4565-4626-847D-E11435EECE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27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C5CCFC9A-A284-4276-A98D-26FF0571C3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9" r:id="rId11"/>
    <p:sldLayoutId id="2147483794" r:id="rId12"/>
    <p:sldLayoutId id="2147483800" r:id="rId13"/>
    <p:sldLayoutId id="2147483795" r:id="rId14"/>
    <p:sldLayoutId id="2147483796" r:id="rId15"/>
    <p:sldLayoutId id="2147483797" r:id="rId1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68313" y="765175"/>
            <a:ext cx="7772401" cy="14700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6000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Meet the Teacher</a:t>
            </a:r>
            <a:r>
              <a:rPr lang="en-GB" altLang="en-US" sz="6000" b="1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1450" y="2565400"/>
            <a:ext cx="6400800" cy="1752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GB" altLang="en-US" sz="4400" b="1" smtClean="0">
                <a:solidFill>
                  <a:schemeClr val="tx1"/>
                </a:solidFill>
                <a:latin typeface="AbcTeacher" pitchFamily="2" charset="0"/>
              </a:rPr>
              <a:t>Mr Grant-Peterkin</a:t>
            </a:r>
          </a:p>
          <a:p>
            <a:pPr eaLnBrk="1" hangingPunct="1">
              <a:lnSpc>
                <a:spcPct val="80000"/>
              </a:lnSpc>
            </a:pPr>
            <a:endParaRPr lang="en-GB" altLang="en-US" sz="3600" smtClean="0">
              <a:solidFill>
                <a:schemeClr val="bg1"/>
              </a:solidFill>
              <a:latin typeface="AbcTeacher" pitchFamily="2" charset="0"/>
            </a:endParaRPr>
          </a:p>
          <a:p>
            <a:pPr eaLnBrk="1" hangingPunct="1">
              <a:lnSpc>
                <a:spcPct val="80000"/>
              </a:lnSpc>
            </a:pPr>
            <a:endParaRPr lang="en-GB" altLang="en-US" sz="2000" smtClean="0">
              <a:solidFill>
                <a:schemeClr val="bg1"/>
              </a:solidFill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Maths </a:t>
            </a: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Fluency</a:t>
            </a:r>
            <a:endParaRPr lang="en-GB" altLang="en-US" b="1" u="sng" dirty="0" smtClean="0">
              <a:solidFill>
                <a:schemeClr val="accent2">
                  <a:lumMod val="75000"/>
                </a:schemeClr>
              </a:solidFill>
              <a:latin typeface="AbcTeacher" pitchFamily="2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63550" y="1268413"/>
            <a:ext cx="6911975" cy="4895850"/>
          </a:xfrm>
        </p:spPr>
        <p:txBody>
          <a:bodyPr rtlCol="0">
            <a:normAutofit/>
          </a:bodyPr>
          <a:lstStyle/>
          <a:p>
            <a:pPr marL="666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Each morning every child practice what they have learnt during Maths Fluency. </a:t>
            </a:r>
          </a:p>
          <a:p>
            <a:pPr marL="666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marL="666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10 minutes of daily mental maths and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times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tables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practice up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to 12x and the division facts (by the end of Y4, children should know all of their times tables confidently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)</a:t>
            </a:r>
          </a:p>
          <a:p>
            <a:pPr marL="666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altLang="en-US" sz="2400" dirty="0">
              <a:solidFill>
                <a:schemeClr val="tx1"/>
              </a:solidFill>
              <a:latin typeface="AbcTeacher" pitchFamily="2" charset="0"/>
            </a:endParaRPr>
          </a:p>
          <a:p>
            <a:pPr marL="666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Times Table Rock Stars (TT Rock Stars). Please encourage your children to use this programme at home.</a:t>
            </a: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dirty="0" smtClean="0">
              <a:solidFill>
                <a:schemeClr val="bg1"/>
              </a:solidFill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Rewards and Sanctions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74168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Everybody at All Saints believes in praising </a:t>
            </a:r>
          </a:p>
          <a:p>
            <a:pPr algn="ctr" eaLnBrk="1" hangingPunct="1">
              <a:buFontTx/>
              <a:buNone/>
            </a:pPr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positive behaviour and hard work!    </a:t>
            </a:r>
          </a:p>
          <a:p>
            <a:pPr eaLnBrk="1" hangingPunct="1">
              <a:buFontTx/>
              <a:buNone/>
            </a:pPr>
            <a:endParaRPr lang="en-GB" altLang="en-US" sz="240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/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Certificates in Achievement Assembly</a:t>
            </a:r>
          </a:p>
          <a:p>
            <a:pPr eaLnBrk="1" hangingPunct="1"/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Stickers which go towards our Achievement Award Stars</a:t>
            </a:r>
          </a:p>
          <a:p>
            <a:pPr eaLnBrk="1" hangingPunct="1"/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Reflect and Think </a:t>
            </a:r>
          </a:p>
          <a:p>
            <a:pPr eaLnBrk="1" hangingPunct="1"/>
            <a:r>
              <a:rPr lang="en-GB" altLang="en-US" sz="2400" smtClean="0">
                <a:solidFill>
                  <a:schemeClr val="tx1"/>
                </a:solidFill>
                <a:latin typeface="AbcTeacher" pitchFamily="2" charset="0"/>
              </a:rPr>
              <a:t>Class Charter  </a:t>
            </a:r>
          </a:p>
          <a:p>
            <a:pPr eaLnBrk="1" hangingPunct="1">
              <a:buFontTx/>
              <a:buNone/>
            </a:pPr>
            <a:endParaRPr lang="en-GB" altLang="en-US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>
              <a:buFontTx/>
              <a:buNone/>
            </a:pPr>
            <a:endParaRPr lang="en-GB" altLang="en-US" smtClean="0">
              <a:solidFill>
                <a:schemeClr val="bg1"/>
              </a:solidFill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Tuck Shop 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6348412" cy="3881438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Tuck Shop will be on Thursday playtimes and is a fantastic fund raiser for our residential trips. Tuck costs 30p per item.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bcTeacher" pitchFamily="2" charset="0"/>
              </a:rPr>
              <a:t>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   Donations of cakes, biscuits etc. are kindly appreciated.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altLang="en-US" sz="2400" dirty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There is a rota to help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share the load.</a:t>
            </a:r>
            <a:endParaRPr lang="en-GB" altLang="en-US" sz="30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sz="30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altLang="en-US" sz="3000" dirty="0" smtClean="0">
                <a:solidFill>
                  <a:schemeClr val="tx1"/>
                </a:solidFill>
                <a:latin typeface="AbcTeacher" pitchFamily="2" charset="0"/>
              </a:rPr>
              <a:t>  </a:t>
            </a:r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87"/>
          <a:stretch>
            <a:fillRect/>
          </a:stretch>
        </p:blipFill>
        <p:spPr bwMode="auto">
          <a:xfrm>
            <a:off x="4067175" y="3857625"/>
            <a:ext cx="3468688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165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000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General Reminders</a:t>
            </a:r>
            <a: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  <a:t/>
            </a:r>
            <a:b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</a:br>
            <a: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  <a:t/>
            </a:r>
            <a:b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</a:br>
            <a: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  <a:t/>
            </a:r>
            <a:br>
              <a:rPr lang="en-GB" altLang="en-US" sz="4000" b="1" u="sng" dirty="0" smtClean="0">
                <a:solidFill>
                  <a:srgbClr val="CCFFCC"/>
                </a:solidFill>
                <a:latin typeface="AbcTeacher" pitchFamily="2" charset="0"/>
              </a:rPr>
            </a:br>
            <a:endParaRPr lang="en-GB" altLang="en-US" sz="4000" b="1" u="sng" dirty="0" smtClean="0">
              <a:solidFill>
                <a:srgbClr val="CCFFCC"/>
              </a:solidFill>
              <a:latin typeface="AbcTeacher" pitchFamily="2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695325" y="1644650"/>
            <a:ext cx="7775575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800" b="1" dirty="0" smtClean="0">
                <a:solidFill>
                  <a:schemeClr val="tx1"/>
                </a:solidFill>
                <a:latin typeface="AbcTeacher" pitchFamily="2" charset="0"/>
              </a:rPr>
              <a:t>Uniform (coat, PE kit, book bag)</a:t>
            </a:r>
            <a:endParaRPr lang="en-GB" altLang="en-US" sz="2800" b="1" dirty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800" b="1" dirty="0">
                <a:solidFill>
                  <a:schemeClr val="tx1"/>
                </a:solidFill>
                <a:latin typeface="AbcTeacher" pitchFamily="2" charset="0"/>
              </a:rPr>
              <a:t>Names in clothes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800" b="1" dirty="0">
                <a:solidFill>
                  <a:schemeClr val="tx1"/>
                </a:solidFill>
                <a:latin typeface="AbcTeacher" pitchFamily="2" charset="0"/>
              </a:rPr>
              <a:t>School starts promptly at 8:55am with registration  and </a:t>
            </a:r>
            <a:r>
              <a:rPr lang="en-GB" altLang="en-US" sz="2800" b="1" dirty="0" smtClean="0">
                <a:solidFill>
                  <a:schemeClr val="tx1"/>
                </a:solidFill>
                <a:latin typeface="AbcTeacher" pitchFamily="2" charset="0"/>
              </a:rPr>
              <a:t>maths fluency</a:t>
            </a:r>
            <a:r>
              <a:rPr lang="en-GB" altLang="en-US" sz="2800" b="1" dirty="0" smtClean="0">
                <a:solidFill>
                  <a:schemeClr val="tx1"/>
                </a:solidFill>
                <a:latin typeface="AbcTeacher" pitchFamily="2" charset="0"/>
              </a:rPr>
              <a:t>.</a:t>
            </a:r>
            <a:endParaRPr lang="en-GB" altLang="en-US" sz="2800" b="1" dirty="0">
              <a:solidFill>
                <a:schemeClr val="tx1"/>
              </a:solidFill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42988" y="404813"/>
            <a:ext cx="477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Chromebooks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1989138"/>
            <a:ext cx="7416800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Each </a:t>
            </a:r>
            <a:r>
              <a:rPr lang="en-GB" altLang="en-US" sz="2400" dirty="0">
                <a:solidFill>
                  <a:schemeClr val="tx1"/>
                </a:solidFill>
                <a:latin typeface="AbcTeacher" pitchFamily="2" charset="0"/>
              </a:rPr>
              <a:t>child in Sapphires will have their own Chromebook for the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year.</a:t>
            </a:r>
          </a:p>
          <a:p>
            <a:pPr algn="l" eaLnBrk="1" hangingPunct="1">
              <a:buFontTx/>
              <a:buNone/>
              <a:defRPr/>
            </a:pPr>
            <a:endParaRPr lang="en-GB" altLang="en-US" sz="2400" dirty="0">
              <a:solidFill>
                <a:schemeClr val="tx1"/>
              </a:solidFill>
              <a:latin typeface="AbcTeacher" pitchFamily="2" charset="0"/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Research</a:t>
            </a:r>
            <a:r>
              <a:rPr lang="en-GB" altLang="en-US" sz="2400" dirty="0">
                <a:solidFill>
                  <a:schemeClr val="tx1"/>
                </a:solidFill>
                <a:latin typeface="AbcTeacher" pitchFamily="2" charset="0"/>
              </a:rPr>
              <a:t>, collaborate and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program</a:t>
            </a: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Use google tools to </a:t>
            </a:r>
            <a:r>
              <a:rPr lang="en-GB" altLang="en-US" sz="2400" dirty="0">
                <a:solidFill>
                  <a:schemeClr val="tx1"/>
                </a:solidFill>
                <a:latin typeface="AbcTeacher" pitchFamily="2" charset="0"/>
              </a:rPr>
              <a:t>create: documents, slides,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websites and </a:t>
            </a:r>
            <a:r>
              <a:rPr lang="en-GB" altLang="en-US" sz="2400" dirty="0">
                <a:solidFill>
                  <a:schemeClr val="tx1"/>
                </a:solidFill>
                <a:latin typeface="AbcTeacher" pitchFamily="2" charset="0"/>
              </a:rPr>
              <a:t>spread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sheets. </a:t>
            </a: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Receive teaching input and feedback through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Google for Education.</a:t>
            </a:r>
            <a:endParaRPr lang="en-GB" altLang="en-US" dirty="0">
              <a:solidFill>
                <a:schemeClr val="bg1"/>
              </a:solidFill>
              <a:latin typeface="AbcTeacher" pitchFamily="2" charset="0"/>
            </a:endParaRPr>
          </a:p>
        </p:txBody>
      </p:sp>
      <p:pic>
        <p:nvPicPr>
          <p:cNvPr id="2765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188" y="2636838"/>
            <a:ext cx="16256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27088" y="1628775"/>
            <a:ext cx="477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Chromebooks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750" y="2997200"/>
            <a:ext cx="74168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buFontTx/>
              <a:buNone/>
              <a:defRPr/>
            </a:pP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Google classroom</a:t>
            </a: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Google homework</a:t>
            </a:r>
          </a:p>
          <a:p>
            <a:pPr algn="l" eaLnBrk="1" hangingPunct="1">
              <a:buFontTx/>
              <a:buNone/>
              <a:defRPr/>
            </a:pPr>
            <a:endParaRPr lang="en-GB" altLang="en-US" sz="2400" dirty="0">
              <a:solidFill>
                <a:schemeClr val="tx1"/>
              </a:solidFill>
              <a:latin typeface="AbcTeacher" pitchFamily="2" charset="0"/>
            </a:endParaRPr>
          </a:p>
        </p:txBody>
      </p:sp>
      <p:pic>
        <p:nvPicPr>
          <p:cNvPr id="2867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773488"/>
            <a:ext cx="267652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779463" y="1052513"/>
            <a:ext cx="76327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4400" b="1" dirty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Any questions?</a:t>
            </a: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016125"/>
            <a:ext cx="33845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Lunches, Snacks and Water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altLang="en-US" sz="3000" dirty="0" smtClean="0">
                <a:solidFill>
                  <a:schemeClr val="tx1"/>
                </a:solidFill>
                <a:latin typeface="AbcTeacher" pitchFamily="2" charset="0"/>
              </a:rPr>
              <a:t>   Healthy lunch boxes are </a:t>
            </a:r>
            <a:r>
              <a:rPr lang="en-GB" altLang="en-US" sz="3000" b="1" u="sng" dirty="0" smtClean="0">
                <a:solidFill>
                  <a:schemeClr val="tx1"/>
                </a:solidFill>
                <a:latin typeface="AbcTeacher" pitchFamily="2" charset="0"/>
              </a:rPr>
              <a:t>A MUST!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sz="30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altLang="en-US" sz="3000" dirty="0" smtClean="0">
                <a:solidFill>
                  <a:schemeClr val="tx1"/>
                </a:solidFill>
                <a:latin typeface="AbcTeacher" pitchFamily="2" charset="0"/>
              </a:rPr>
              <a:t>   Fruit can be brought in as a snack for break times.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sz="30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altLang="en-US" sz="3000" dirty="0" smtClean="0">
                <a:solidFill>
                  <a:schemeClr val="tx1"/>
                </a:solidFill>
                <a:latin typeface="AbcTeacher" pitchFamily="2" charset="0"/>
              </a:rPr>
              <a:t>   Water is provided in the classroom, if the children need a drink. They are encouraged to keep well hydrated.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altLang="en-US" sz="30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altLang="en-US" sz="3000" dirty="0" smtClean="0">
                <a:solidFill>
                  <a:schemeClr val="tx1"/>
                </a:solidFill>
                <a:latin typeface="AbcTeacher" pitchFamily="2" charset="0"/>
              </a:rPr>
              <a:t>  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0" b="17146"/>
          <a:stretch>
            <a:fillRect/>
          </a:stretch>
        </p:blipFill>
        <p:spPr bwMode="auto">
          <a:xfrm>
            <a:off x="6588125" y="1409700"/>
            <a:ext cx="2078038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Home Learning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6624637" cy="47132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Home learning will be given weekly with a focus on Maths and spellings.</a:t>
            </a:r>
          </a:p>
          <a:p>
            <a:pPr eaLnBrk="1" hangingPunct="1">
              <a:buFontTx/>
              <a:buNone/>
            </a:pP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Children will also be given a project to complete in the Autumn and Spring term.  This term’s project will be sent out </a:t>
            </a: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on: TBC</a:t>
            </a:r>
          </a:p>
          <a:p>
            <a:pPr eaLnBrk="1" hangingPunct="1">
              <a:buFontTx/>
              <a:buNone/>
            </a:pP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Year 6 children will be given specific home learning in the weeks before the National Tests.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815" y="476672"/>
            <a:ext cx="8001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/>
              <a:t>Spellings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Handed out on Monday.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Handed in on Friday morning.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Test Friday afternoon.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endParaRPr lang="en-GB" sz="2100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endParaRPr lang="en-GB" sz="2100" b="1" dirty="0"/>
          </a:p>
          <a:p>
            <a:endParaRPr lang="en-GB" sz="2100" b="1" dirty="0"/>
          </a:p>
          <a:p>
            <a:endParaRPr lang="en-GB" sz="2100" b="1" dirty="0" smtClean="0"/>
          </a:p>
          <a:p>
            <a:endParaRPr lang="en-GB" sz="2100" b="1" dirty="0"/>
          </a:p>
          <a:p>
            <a:endParaRPr lang="en-GB" sz="2100" b="1" dirty="0" smtClean="0"/>
          </a:p>
          <a:p>
            <a:endParaRPr lang="en-GB" sz="2100" b="1" dirty="0"/>
          </a:p>
          <a:p>
            <a:endParaRPr lang="en-GB" sz="2100" b="1" dirty="0" smtClean="0"/>
          </a:p>
          <a:p>
            <a:endParaRPr lang="en-GB" sz="2100" b="1" dirty="0"/>
          </a:p>
          <a:p>
            <a:r>
              <a:rPr lang="en-GB" sz="2100" b="1" dirty="0"/>
              <a:t>THINK and REFLECT </a:t>
            </a:r>
            <a:r>
              <a:rPr lang="en-GB" sz="2100" dirty="0"/>
              <a:t>for spelling sheet not handed in </a:t>
            </a:r>
            <a:endParaRPr lang="en-GB" sz="2100" dirty="0" smtClean="0"/>
          </a:p>
          <a:p>
            <a:r>
              <a:rPr lang="en-GB" sz="2100" dirty="0" smtClean="0"/>
              <a:t>completed </a:t>
            </a:r>
            <a:r>
              <a:rPr lang="en-GB" sz="2100" dirty="0"/>
              <a:t>on Friday morning.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960175"/>
            <a:ext cx="4263627" cy="294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6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4664" y="2029747"/>
            <a:ext cx="547165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r>
              <a:rPr lang="en-GB" sz="2100" b="1" dirty="0"/>
              <a:t>English and Maths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Handed out on Friday afternoon.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Handed in on Tuesday morning.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r>
              <a:rPr lang="en-GB" sz="2100" b="1" dirty="0"/>
              <a:t>THINK and REFLECT </a:t>
            </a:r>
            <a:r>
              <a:rPr lang="en-GB" sz="2100" dirty="0"/>
              <a:t>for homework not handed in completed Tuesday morning.</a:t>
            </a:r>
          </a:p>
          <a:p>
            <a:endParaRPr lang="en-GB" sz="2100" dirty="0"/>
          </a:p>
          <a:p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364868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82610"/>
            <a:ext cx="547165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/>
              <a:t>Home Learning Check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Monday lunch break, bring home learning to school if struggling and need help.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pPr algn="r"/>
            <a:r>
              <a:rPr lang="en-GB" sz="2100" i="1" dirty="0"/>
              <a:t>This qualifies you for…</a:t>
            </a:r>
          </a:p>
          <a:p>
            <a:endParaRPr lang="en-GB" sz="2100" b="1" dirty="0"/>
          </a:p>
          <a:p>
            <a:r>
              <a:rPr lang="en-GB" sz="2100" b="1" dirty="0"/>
              <a:t>Home Learning Club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Tuesday lunch break, bring home learning to complete.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dirty="0"/>
              <a:t>Only eligible for club if you brought to school your home learning for help on Monday.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r>
              <a:rPr lang="en-GB" sz="2100" b="1" dirty="0"/>
              <a:t>THINK and REFLECT </a:t>
            </a:r>
            <a:r>
              <a:rPr lang="en-GB" sz="2100" dirty="0"/>
              <a:t>for homework not handed in completed Tuesday morning.</a:t>
            </a:r>
          </a:p>
        </p:txBody>
      </p:sp>
    </p:spTree>
    <p:extLst>
      <p:ext uri="{BB962C8B-B14F-4D97-AF65-F5344CB8AC3E}">
        <p14:creationId xmlns:p14="http://schemas.microsoft.com/office/powerpoint/2010/main" val="78118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PE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5976937" cy="47132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Sapphires will be having PE lessons twice each week, on Monday afternoons and Friday morning. </a:t>
            </a:r>
          </a:p>
          <a:p>
            <a:pPr eaLnBrk="1" hangingPunct="1">
              <a:buFontTx/>
              <a:buNone/>
            </a:pPr>
            <a:endParaRPr lang="en-GB" altLang="en-US" sz="24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hangingPunct="1"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Please make sure they have appropriate PE kits in school each day as there are a variety of clubs where the children require their kit, including trainers.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156200"/>
            <a:ext cx="1858962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Topic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5976937" cy="10795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Marvellous Maps.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Magnificent Mountains.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28575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Science</a:t>
            </a:r>
            <a:endParaRPr lang="en-GB" altLang="en-US" b="1" u="sng" dirty="0" smtClean="0">
              <a:solidFill>
                <a:schemeClr val="accent2">
                  <a:lumMod val="75000"/>
                </a:schemeClr>
              </a:solidFill>
              <a:latin typeface="AbcTeacher" pitchFamily="2" charset="0"/>
            </a:endParaRPr>
          </a:p>
        </p:txBody>
      </p:sp>
      <p:sp>
        <p:nvSpPr>
          <p:cNvPr id="15365" name="Rectangle 3"/>
          <p:cNvSpPr txBox="1">
            <a:spLocks noChangeArrowheads="1"/>
          </p:cNvSpPr>
          <p:nvPr/>
        </p:nvSpPr>
        <p:spPr bwMode="auto">
          <a:xfrm>
            <a:off x="611188" y="3794125"/>
            <a:ext cx="597693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400" dirty="0" smtClean="0">
                <a:solidFill>
                  <a:schemeClr val="tx1"/>
                </a:solidFill>
                <a:latin typeface="AbcTeacher" pitchFamily="2" charset="0"/>
              </a:rPr>
              <a:t>Living Things and Their Habitats</a:t>
            </a:r>
            <a:endParaRPr lang="en-GB" altLang="en-US" sz="2400" dirty="0">
              <a:solidFill>
                <a:schemeClr val="tx1"/>
              </a:solidFill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6700" y="434975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 smtClean="0">
                <a:solidFill>
                  <a:schemeClr val="accent2">
                    <a:lumMod val="75000"/>
                  </a:schemeClr>
                </a:solidFill>
                <a:latin typeface="AbcTeacher" pitchFamily="2" charset="0"/>
              </a:rPr>
              <a:t>Reading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833438" y="1577975"/>
            <a:ext cx="6348412" cy="388143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Your child will learn HOW to read during Guided Reading sessions in class. They </a:t>
            </a: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will be using the Reading VIPERS to help guide their questioning. </a:t>
            </a:r>
          </a:p>
          <a:p>
            <a:pPr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altLang="en-US" sz="26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These are skills which can then be practised at home when reading with parents.  </a:t>
            </a: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The VIPERS can be found on pages 7, 8 and 9 of your child's reading record.</a:t>
            </a:r>
          </a:p>
          <a:p>
            <a:pPr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altLang="en-US" sz="2600" dirty="0" smtClean="0">
              <a:solidFill>
                <a:schemeClr val="tx1"/>
              </a:solidFill>
              <a:latin typeface="AbcTeacher" pitchFamily="2" charset="0"/>
            </a:endParaRPr>
          </a:p>
          <a:p>
            <a:pPr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We </a:t>
            </a:r>
            <a:r>
              <a:rPr lang="en-GB" altLang="en-US" sz="2600" dirty="0" smtClean="0">
                <a:solidFill>
                  <a:schemeClr val="tx1"/>
                </a:solidFill>
                <a:latin typeface="AbcTeacher" pitchFamily="2" charset="0"/>
              </a:rPr>
              <a:t>will have our Reading Award Scheme running. So please encourage your children to read independently and with you. We want children to enjoy reading and sharing books with others!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2400" dirty="0" smtClean="0">
              <a:solidFill>
                <a:schemeClr val="bg1"/>
              </a:solidFill>
              <a:latin typeface="AbcTeacher" pitchFamily="2" charset="0"/>
            </a:endParaRP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404813"/>
            <a:ext cx="938213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5160963"/>
            <a:ext cx="938213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Meet the teacher evening CGP 2018</Template>
  <TotalTime>14</TotalTime>
  <Words>630</Words>
  <Application>Microsoft Office PowerPoint</Application>
  <PresentationFormat>On-screen Show (4:3)</PresentationFormat>
  <Paragraphs>114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AbcTeacher</vt:lpstr>
      <vt:lpstr>Arial</vt:lpstr>
      <vt:lpstr>Calibri</vt:lpstr>
      <vt:lpstr>Trebuchet MS</vt:lpstr>
      <vt:lpstr>Wingdings</vt:lpstr>
      <vt:lpstr>Wingdings 3</vt:lpstr>
      <vt:lpstr>Facet</vt:lpstr>
      <vt:lpstr>Meet the Teacher </vt:lpstr>
      <vt:lpstr>Lunches, Snacks and Water</vt:lpstr>
      <vt:lpstr>Home Learning</vt:lpstr>
      <vt:lpstr>PowerPoint Presentation</vt:lpstr>
      <vt:lpstr>PowerPoint Presentation</vt:lpstr>
      <vt:lpstr>PowerPoint Presentation</vt:lpstr>
      <vt:lpstr>PE</vt:lpstr>
      <vt:lpstr>Topic</vt:lpstr>
      <vt:lpstr>Reading</vt:lpstr>
      <vt:lpstr>Maths Fluency</vt:lpstr>
      <vt:lpstr>Rewards and Sanctions</vt:lpstr>
      <vt:lpstr>Tuck Shop </vt:lpstr>
      <vt:lpstr>General Reminders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 </dc:title>
  <dc:creator>chris.grant-peterkin</dc:creator>
  <cp:lastModifiedBy>chris.grant-peterkin</cp:lastModifiedBy>
  <cp:revision>3</cp:revision>
  <dcterms:created xsi:type="dcterms:W3CDTF">2019-09-02T17:25:35Z</dcterms:created>
  <dcterms:modified xsi:type="dcterms:W3CDTF">2019-09-17T07:36:19Z</dcterms:modified>
</cp:coreProperties>
</file>