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48" y="3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0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1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1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7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7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9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0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27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2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0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94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27" r:id="rId5"/>
    <p:sldLayoutId id="2147483732" r:id="rId6"/>
    <p:sldLayoutId id="2147483728" r:id="rId7"/>
    <p:sldLayoutId id="2147483729" r:id="rId8"/>
    <p:sldLayoutId id="2147483730" r:id="rId9"/>
    <p:sldLayoutId id="2147483731" r:id="rId10"/>
    <p:sldLayoutId id="214748373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CB65D0-496F-4797-A015-C85839E3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orthern lights over a lake and hills">
            <a:extLst>
              <a:ext uri="{FF2B5EF4-FFF2-40B4-BE49-F238E27FC236}">
                <a16:creationId xmlns:a16="http://schemas.microsoft.com/office/drawing/2014/main" id="{3048A053-D2B7-4293-A4D9-B53FE3BE2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773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D2C779-8883-4E5F-A170-0F464918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230A3-0F3A-4533-A2D6-03545F13C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541" y="990599"/>
            <a:ext cx="5619054" cy="4849091"/>
          </a:xfrm>
        </p:spPr>
        <p:txBody>
          <a:bodyPr anchor="ctr">
            <a:normAutofit/>
          </a:bodyPr>
          <a:lstStyle/>
          <a:p>
            <a:pPr algn="r"/>
            <a:r>
              <a:rPr lang="en-GB" dirty="0">
                <a:solidFill>
                  <a:srgbClr val="FFFFFF"/>
                </a:solidFill>
              </a:rPr>
              <a:t>Eco Committee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worship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22/09/22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18BBD5-AEB8-42A7-BEEF-D3D58BB9C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2865" y="1447799"/>
            <a:ext cx="2368905" cy="4076699"/>
          </a:xfrm>
        </p:spPr>
        <p:txBody>
          <a:bodyPr anchor="ctr">
            <a:normAutofit/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96A694-258D-4418-A83C-B9BA72FD4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61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orthern lights over a lake and hills">
            <a:extLst>
              <a:ext uri="{FF2B5EF4-FFF2-40B4-BE49-F238E27FC236}">
                <a16:creationId xmlns:a16="http://schemas.microsoft.com/office/drawing/2014/main" id="{3048A053-D2B7-4293-A4D9-B53FE3BE2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7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4539"/>
            <a:ext cx="12188952" cy="2368866"/>
          </a:xfrm>
          <a:prstGeom prst="rect">
            <a:avLst/>
          </a:prstGeom>
          <a:gradFill>
            <a:gsLst>
              <a:gs pos="42000">
                <a:srgbClr val="000000">
                  <a:alpha val="16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2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230A3-0F3A-4533-A2D6-03545F13C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871758"/>
            <a:ext cx="9906000" cy="387114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Eco Committee 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Who is your class representative?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Meet us!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2349FF-7742-42ED-ADF3-238B5DDD1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888006"/>
            <a:ext cx="12188952" cy="1969994"/>
          </a:xfrm>
          <a:prstGeom prst="rect">
            <a:avLst/>
          </a:prstGeom>
          <a:gradFill>
            <a:gsLst>
              <a:gs pos="42000">
                <a:srgbClr val="000000">
                  <a:alpha val="14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18BBD5-AEB8-42A7-BEEF-D3D58BB9C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>
            <a:normAutofit/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10591800" cy="0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954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orthern lights over a lake and hills">
            <a:extLst>
              <a:ext uri="{FF2B5EF4-FFF2-40B4-BE49-F238E27FC236}">
                <a16:creationId xmlns:a16="http://schemas.microsoft.com/office/drawing/2014/main" id="{3048A053-D2B7-4293-A4D9-B53FE3BE2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773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4539"/>
            <a:ext cx="12188952" cy="2368866"/>
          </a:xfrm>
          <a:prstGeom prst="rect">
            <a:avLst/>
          </a:prstGeom>
          <a:gradFill>
            <a:gsLst>
              <a:gs pos="42000">
                <a:srgbClr val="000000">
                  <a:alpha val="16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2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230A3-0F3A-4533-A2D6-03545F13C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871758"/>
            <a:ext cx="9906000" cy="387114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4600" dirty="0">
                <a:solidFill>
                  <a:srgbClr val="FFFFFF"/>
                </a:solidFill>
              </a:rPr>
              <a:t>The Eco Committee</a:t>
            </a:r>
            <a:br>
              <a:rPr lang="en-GB" sz="4600" dirty="0">
                <a:solidFill>
                  <a:srgbClr val="FFFFFF"/>
                </a:solidFill>
              </a:rPr>
            </a:br>
            <a:r>
              <a:rPr lang="en-GB" sz="4600" dirty="0">
                <a:solidFill>
                  <a:srgbClr val="FFFFFF"/>
                </a:solidFill>
              </a:rPr>
              <a:t>vision</a:t>
            </a:r>
            <a:br>
              <a:rPr lang="en-GB" sz="4600" dirty="0">
                <a:solidFill>
                  <a:srgbClr val="FFFFFF"/>
                </a:solidFill>
              </a:rPr>
            </a:br>
            <a:r>
              <a:rPr lang="en-GB" sz="4600" dirty="0">
                <a:solidFill>
                  <a:srgbClr val="FFFFFF"/>
                </a:solidFill>
              </a:rPr>
              <a:t>To encourage the whole school community to protect, explore and appreciate our environment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2349FF-7742-42ED-ADF3-238B5DDD1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888006"/>
            <a:ext cx="12188952" cy="1969994"/>
          </a:xfrm>
          <a:prstGeom prst="rect">
            <a:avLst/>
          </a:prstGeom>
          <a:gradFill>
            <a:gsLst>
              <a:gs pos="42000">
                <a:srgbClr val="000000">
                  <a:alpha val="14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18BBD5-AEB8-42A7-BEEF-D3D58BB9C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>
            <a:normAutofit/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10591800" cy="0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93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orthern lights over a lake and hills">
            <a:extLst>
              <a:ext uri="{FF2B5EF4-FFF2-40B4-BE49-F238E27FC236}">
                <a16:creationId xmlns:a16="http://schemas.microsoft.com/office/drawing/2014/main" id="{3048A053-D2B7-4293-A4D9-B53FE3BE2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773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4539"/>
            <a:ext cx="12188952" cy="2368866"/>
          </a:xfrm>
          <a:prstGeom prst="rect">
            <a:avLst/>
          </a:prstGeom>
          <a:gradFill>
            <a:gsLst>
              <a:gs pos="42000">
                <a:srgbClr val="000000">
                  <a:alpha val="16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2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230A3-0F3A-4533-A2D6-03545F13C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871758"/>
            <a:ext cx="9906000" cy="387114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sz="4600" dirty="0">
                <a:solidFill>
                  <a:srgbClr val="FFFFFF"/>
                </a:solidFill>
              </a:rPr>
              <a:t>Recycling</a:t>
            </a:r>
            <a:br>
              <a:rPr lang="en-GB" sz="4600" dirty="0">
                <a:solidFill>
                  <a:srgbClr val="FFFFFF"/>
                </a:solidFill>
              </a:rPr>
            </a:br>
            <a:br>
              <a:rPr lang="en-GB" sz="4600" dirty="0">
                <a:solidFill>
                  <a:srgbClr val="FFFFFF"/>
                </a:solidFill>
              </a:rPr>
            </a:br>
            <a:r>
              <a:rPr lang="en-GB" sz="4600" dirty="0">
                <a:solidFill>
                  <a:srgbClr val="FFFFFF"/>
                </a:solidFill>
              </a:rPr>
              <a:t>1. try to reuse</a:t>
            </a:r>
            <a:br>
              <a:rPr lang="en-GB" sz="4600" dirty="0">
                <a:solidFill>
                  <a:srgbClr val="FFFFFF"/>
                </a:solidFill>
              </a:rPr>
            </a:br>
            <a:r>
              <a:rPr lang="en-GB" sz="4600" dirty="0">
                <a:solidFill>
                  <a:srgbClr val="FFFFFF"/>
                </a:solidFill>
              </a:rPr>
              <a:t>2. what can go in our recycling bins in the class room?</a:t>
            </a:r>
            <a:br>
              <a:rPr lang="en-GB" sz="4600" dirty="0">
                <a:solidFill>
                  <a:srgbClr val="FFFFFF"/>
                </a:solidFill>
              </a:rPr>
            </a:br>
            <a:r>
              <a:rPr lang="en-GB" sz="4600" dirty="0">
                <a:solidFill>
                  <a:srgbClr val="FFFFFF"/>
                </a:solidFill>
              </a:rPr>
              <a:t>3. Tough stuff bin</a:t>
            </a:r>
            <a:br>
              <a:rPr lang="en-GB" sz="4600" dirty="0">
                <a:solidFill>
                  <a:srgbClr val="FFFFFF"/>
                </a:solidFill>
              </a:rPr>
            </a:br>
            <a:r>
              <a:rPr lang="en-GB" sz="4600" dirty="0">
                <a:solidFill>
                  <a:srgbClr val="FFFFFF"/>
                </a:solidFill>
              </a:rPr>
              <a:t>4. food waste at break and school dinners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2349FF-7742-42ED-ADF3-238B5DDD1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888006"/>
            <a:ext cx="12188952" cy="1969994"/>
          </a:xfrm>
          <a:prstGeom prst="rect">
            <a:avLst/>
          </a:prstGeom>
          <a:gradFill>
            <a:gsLst>
              <a:gs pos="42000">
                <a:srgbClr val="000000">
                  <a:alpha val="14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18BBD5-AEB8-42A7-BEEF-D3D58BB9C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>
            <a:normAutofit/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10591800" cy="0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56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orthern lights over a lake and hills">
            <a:extLst>
              <a:ext uri="{FF2B5EF4-FFF2-40B4-BE49-F238E27FC236}">
                <a16:creationId xmlns:a16="http://schemas.microsoft.com/office/drawing/2014/main" id="{3048A053-D2B7-4293-A4D9-B53FE3BE2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773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4539"/>
            <a:ext cx="12188952" cy="2368866"/>
          </a:xfrm>
          <a:prstGeom prst="rect">
            <a:avLst/>
          </a:prstGeom>
          <a:gradFill>
            <a:gsLst>
              <a:gs pos="42000">
                <a:srgbClr val="000000">
                  <a:alpha val="16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2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230A3-0F3A-4533-A2D6-03545F13C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871758"/>
            <a:ext cx="9906000" cy="515335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3600" dirty="0">
                <a:solidFill>
                  <a:srgbClr val="FFFFFF"/>
                </a:solidFill>
              </a:rPr>
              <a:t>Forest school – composting toilet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2349FF-7742-42ED-ADF3-238B5DDD1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888006"/>
            <a:ext cx="12188952" cy="1969994"/>
          </a:xfrm>
          <a:prstGeom prst="rect">
            <a:avLst/>
          </a:prstGeom>
          <a:gradFill>
            <a:gsLst>
              <a:gs pos="42000">
                <a:srgbClr val="000000">
                  <a:alpha val="14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18BBD5-AEB8-42A7-BEEF-D3D58BB9C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>
            <a:normAutofit/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10591800" cy="0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24F8BD7-2E8C-4DFA-A1E6-03898F175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050" y="2276475"/>
            <a:ext cx="4667250" cy="3514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45B7F2-4FEA-4761-8498-15E3B06D3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45" y="1967875"/>
            <a:ext cx="2364666" cy="359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5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orthern lights over a lake and hills">
            <a:extLst>
              <a:ext uri="{FF2B5EF4-FFF2-40B4-BE49-F238E27FC236}">
                <a16:creationId xmlns:a16="http://schemas.microsoft.com/office/drawing/2014/main" id="{3048A053-D2B7-4293-A4D9-B53FE3BE2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773"/>
          <a:stretch/>
        </p:blipFill>
        <p:spPr>
          <a:xfrm>
            <a:off x="0" y="-64285"/>
            <a:ext cx="12192000" cy="68579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4539"/>
            <a:ext cx="12188952" cy="2368866"/>
          </a:xfrm>
          <a:prstGeom prst="rect">
            <a:avLst/>
          </a:prstGeom>
          <a:gradFill>
            <a:gsLst>
              <a:gs pos="42000">
                <a:srgbClr val="000000">
                  <a:alpha val="16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2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230A3-0F3A-4533-A2D6-03545F13C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871758"/>
            <a:ext cx="9906000" cy="515335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3600" dirty="0">
                <a:solidFill>
                  <a:srgbClr val="FFFFFF"/>
                </a:solidFill>
              </a:rPr>
              <a:t>A tribute to the queen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2349FF-7742-42ED-ADF3-238B5DDD1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888006"/>
            <a:ext cx="12188952" cy="1969994"/>
          </a:xfrm>
          <a:prstGeom prst="rect">
            <a:avLst/>
          </a:prstGeom>
          <a:gradFill>
            <a:gsLst>
              <a:gs pos="42000">
                <a:srgbClr val="000000">
                  <a:alpha val="14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18BBD5-AEB8-42A7-BEEF-D3D58BB9C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>
            <a:normAutofit/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10591800" cy="0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C707FEB-DA51-4192-AF13-AF124CEBA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023" y="1440475"/>
            <a:ext cx="5081146" cy="45457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CAB159-F5D5-45B0-8EA6-679C9BBC2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425" y="1057091"/>
            <a:ext cx="4363791" cy="461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0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orthern lights over a lake and hills">
            <a:extLst>
              <a:ext uri="{FF2B5EF4-FFF2-40B4-BE49-F238E27FC236}">
                <a16:creationId xmlns:a16="http://schemas.microsoft.com/office/drawing/2014/main" id="{3048A053-D2B7-4293-A4D9-B53FE3BE2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773"/>
          <a:stretch/>
        </p:blipFill>
        <p:spPr>
          <a:xfrm>
            <a:off x="57151" y="11"/>
            <a:ext cx="12192000" cy="68579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4539"/>
            <a:ext cx="12188952" cy="2368866"/>
          </a:xfrm>
          <a:prstGeom prst="rect">
            <a:avLst/>
          </a:prstGeom>
          <a:gradFill>
            <a:gsLst>
              <a:gs pos="42000">
                <a:srgbClr val="000000">
                  <a:alpha val="16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2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230A3-0F3A-4533-A2D6-03545F13C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699" y="871758"/>
            <a:ext cx="10918031" cy="515335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3600" dirty="0">
                <a:solidFill>
                  <a:srgbClr val="FFFFFF"/>
                </a:solidFill>
              </a:rPr>
              <a:t>Our Decarbonisation project – climate change</a:t>
            </a:r>
            <a:br>
              <a:rPr lang="en-GB" sz="3600" dirty="0">
                <a:solidFill>
                  <a:srgbClr val="FFFFFF"/>
                </a:solidFill>
              </a:rPr>
            </a:br>
            <a:endParaRPr lang="en-GB" sz="3600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2349FF-7742-42ED-ADF3-238B5DDD1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888006"/>
            <a:ext cx="12188952" cy="1969994"/>
          </a:xfrm>
          <a:prstGeom prst="rect">
            <a:avLst/>
          </a:prstGeom>
          <a:gradFill>
            <a:gsLst>
              <a:gs pos="42000">
                <a:srgbClr val="000000">
                  <a:alpha val="14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18BBD5-AEB8-42A7-BEEF-D3D58BB9C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>
            <a:normAutofit/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10591800" cy="0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D48CEC9-8204-4F3F-B576-AE329DE09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178" y="1378970"/>
            <a:ext cx="7621788" cy="529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5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hronicleVTI">
  <a:themeElements>
    <a:clrScheme name="AnalogousFromDarkSeedLeftStep">
      <a:dk1>
        <a:srgbClr val="000000"/>
      </a:dk1>
      <a:lt1>
        <a:srgbClr val="FFFFFF"/>
      </a:lt1>
      <a:dk2>
        <a:srgbClr val="1B282F"/>
      </a:dk2>
      <a:lt2>
        <a:srgbClr val="F1F3F0"/>
      </a:lt2>
      <a:accent1>
        <a:srgbClr val="944DC3"/>
      </a:accent1>
      <a:accent2>
        <a:srgbClr val="5742B4"/>
      </a:accent2>
      <a:accent3>
        <a:srgbClr val="4D68C3"/>
      </a:accent3>
      <a:accent4>
        <a:srgbClr val="3B87B1"/>
      </a:accent4>
      <a:accent5>
        <a:srgbClr val="4BBEB7"/>
      </a:accent5>
      <a:accent6>
        <a:srgbClr val="3BB179"/>
      </a:accent6>
      <a:hlink>
        <a:srgbClr val="3698A4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95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Calisto MT</vt:lpstr>
      <vt:lpstr>Univers Condensed</vt:lpstr>
      <vt:lpstr>ChronicleVTI</vt:lpstr>
      <vt:lpstr>Eco Committee worship 22/09/22</vt:lpstr>
      <vt:lpstr>Eco Committee  Who is your class representative? Meet us!</vt:lpstr>
      <vt:lpstr>The Eco Committee vision To encourage the whole school community to protect, explore and appreciate our environment</vt:lpstr>
      <vt:lpstr>Recycling  1. try to reuse 2. what can go in our recycling bins in the class room? 3. Tough stuff bin 4. food waste at break and school dinners</vt:lpstr>
      <vt:lpstr>Forest school – composting toilet</vt:lpstr>
      <vt:lpstr>A tribute to the queen</vt:lpstr>
      <vt:lpstr>Our Decarbonisation project – climate change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 Committee worship 30/09/21</dc:title>
  <dc:creator>Sarah Barnes</dc:creator>
  <cp:lastModifiedBy>Sarah Barnes</cp:lastModifiedBy>
  <cp:revision>5</cp:revision>
  <dcterms:created xsi:type="dcterms:W3CDTF">2021-09-26T14:46:42Z</dcterms:created>
  <dcterms:modified xsi:type="dcterms:W3CDTF">2022-09-18T17:16:06Z</dcterms:modified>
</cp:coreProperties>
</file>