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9906000" cy="6858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4F6"/>
    <a:srgbClr val="E7EBF1"/>
    <a:srgbClr val="CCD5E2"/>
    <a:srgbClr val="FFFFFF"/>
    <a:srgbClr val="1A6196"/>
    <a:srgbClr val="CC6600"/>
    <a:srgbClr val="EE6E50"/>
    <a:srgbClr val="D867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69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1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84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07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66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09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8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506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0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91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14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87A0D-26EE-4877-9564-2F031781F867}" type="datetimeFigureOut">
              <a:rPr lang="en-GB" smtClean="0"/>
              <a:t>18/07/2023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9D06A-301C-477C-8967-A0EF085AA9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8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g"/><Relationship Id="rId7" Type="http://schemas.openxmlformats.org/officeDocument/2006/relationships/hyperlink" Target="https://www.bing.com/images/search?view=detailV2&amp;ccid=OztVEzko&amp;id=FE409A828D024C6D4B272AD0A259FD70F0444B8D&amp;thid=OIP.OztVEzkogIN86OE-R-JL5QEsBH&amp;q=overhead+clear&amp;simid=608035450999079572&amp;selectedIndex=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10" Type="http://schemas.openxmlformats.org/officeDocument/2006/relationships/image" Target="../media/image8.jpeg"/><Relationship Id="rId4" Type="http://schemas.openxmlformats.org/officeDocument/2006/relationships/image" Target="../media/image3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33845" y="3043433"/>
            <a:ext cx="310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Badminton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3638349" y="-18066"/>
          <a:ext cx="2987410" cy="27143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26756">
                  <a:extLst>
                    <a:ext uri="{9D8B030D-6E8A-4147-A177-3AD203B41FA5}">
                      <a16:colId xmlns:a16="http://schemas.microsoft.com/office/drawing/2014/main" val="225023838"/>
                    </a:ext>
                  </a:extLst>
                </a:gridCol>
                <a:gridCol w="2260654">
                  <a:extLst>
                    <a:ext uri="{9D8B030D-6E8A-4147-A177-3AD203B41FA5}">
                      <a16:colId xmlns:a16="http://schemas.microsoft.com/office/drawing/2014/main" val="3203318287"/>
                    </a:ext>
                  </a:extLst>
                </a:gridCol>
              </a:tblGrid>
              <a:tr h="312489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Keywords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780912"/>
                  </a:ext>
                </a:extLst>
              </a:tr>
              <a:tr h="220305">
                <a:tc gridSpan="2">
                  <a:txBody>
                    <a:bodyPr/>
                    <a:lstStyle/>
                    <a:p>
                      <a:pPr algn="l"/>
                      <a:r>
                        <a:rPr lang="en-GB" sz="1100" b="1" baseline="0" dirty="0"/>
                        <a:t>Key word      Definition  </a:t>
                      </a:r>
                      <a:endParaRPr lang="en-GB" sz="1100" b="1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599503"/>
                  </a:ext>
                </a:extLst>
              </a:tr>
              <a:tr h="491057">
                <a:tc>
                  <a:txBody>
                    <a:bodyPr/>
                    <a:lstStyle/>
                    <a:p>
                      <a:r>
                        <a:rPr lang="en-GB" sz="1100" b="1" dirty="0"/>
                        <a:t>Rally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Working with your partner to hit the shuttle back and forth over the 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750743"/>
                  </a:ext>
                </a:extLst>
              </a:tr>
              <a:tr h="491057">
                <a:tc>
                  <a:txBody>
                    <a:bodyPr/>
                    <a:lstStyle/>
                    <a:p>
                      <a:r>
                        <a:rPr lang="en-GB" sz="1100" b="1" dirty="0"/>
                        <a:t>Service line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The line on the court you have to stand behind to take the serve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234103"/>
                  </a:ext>
                </a:extLst>
              </a:tr>
              <a:tr h="491057">
                <a:tc>
                  <a:txBody>
                    <a:bodyPr/>
                    <a:lstStyle/>
                    <a:p>
                      <a:r>
                        <a:rPr lang="en-GB" sz="1100" b="1" dirty="0"/>
                        <a:t>Serve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shot used to start the game and to start every point.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566616"/>
                  </a:ext>
                </a:extLst>
              </a:tr>
              <a:tr h="669621">
                <a:tc>
                  <a:txBody>
                    <a:bodyPr/>
                    <a:lstStyle/>
                    <a:p>
                      <a:r>
                        <a:rPr lang="en-GB" sz="1100" b="1" dirty="0"/>
                        <a:t>Recover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Moving back to the middle of the court after each shot to get yourself in the best position for the next shot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289413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3343E0CD-1D35-4F0C-BF14-29AFBD6460CC}"/>
              </a:ext>
            </a:extLst>
          </p:cNvPr>
          <p:cNvGraphicFramePr>
            <a:graphicFrameLocks noGrp="1"/>
          </p:cNvGraphicFramePr>
          <p:nvPr/>
        </p:nvGraphicFramePr>
        <p:xfrm>
          <a:off x="3711544" y="3505097"/>
          <a:ext cx="2914215" cy="323491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14215">
                  <a:extLst>
                    <a:ext uri="{9D8B030D-6E8A-4147-A177-3AD203B41FA5}">
                      <a16:colId xmlns:a16="http://schemas.microsoft.com/office/drawing/2014/main" val="3895076131"/>
                    </a:ext>
                  </a:extLst>
                </a:gridCol>
              </a:tblGrid>
              <a:tr h="28136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Dropshot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688637"/>
                  </a:ext>
                </a:extLst>
              </a:tr>
              <a:tr h="2953548"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dropshot is used to score a point if you opponent is at the back of the court. </a:t>
                      </a:r>
                    </a:p>
                    <a:p>
                      <a:pPr algn="l"/>
                      <a:endParaRPr lang="en-GB" sz="1200" dirty="0"/>
                    </a:p>
                    <a:p>
                      <a:pPr algn="l"/>
                      <a:r>
                        <a:rPr lang="en-GB" sz="1200" dirty="0"/>
                        <a:t>It can be done by either the underarm or overhead shot but you need to slow your racquet down before you hit the shuttle. </a:t>
                      </a:r>
                    </a:p>
                    <a:p>
                      <a:pPr algn="l"/>
                      <a:endParaRPr lang="en-GB" sz="1200" dirty="0"/>
                    </a:p>
                    <a:p>
                      <a:pPr algn="l"/>
                      <a:r>
                        <a:rPr lang="en-GB" sz="1200" dirty="0"/>
                        <a:t>This allows the shuttle to land as close to the net as possible 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rgbClr val="CAE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92063"/>
                  </a:ext>
                </a:extLst>
              </a:tr>
            </a:tbl>
          </a:graphicData>
        </a:graphic>
      </p:graphicFrame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54447207-971C-49BD-B63A-C064F9EBEABB}"/>
              </a:ext>
            </a:extLst>
          </p:cNvPr>
          <p:cNvGraphicFramePr>
            <a:graphicFrameLocks noGrp="1"/>
          </p:cNvGraphicFramePr>
          <p:nvPr/>
        </p:nvGraphicFramePr>
        <p:xfrm>
          <a:off x="-1" y="-5835"/>
          <a:ext cx="3638349" cy="38142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38349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</a:tblGrid>
              <a:tr h="36997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What is the ready position?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2384310">
                <a:tc>
                  <a:txBody>
                    <a:bodyPr/>
                    <a:lstStyle/>
                    <a:p>
                      <a:pPr algn="l"/>
                      <a:endParaRPr lang="en-GB" sz="1100" b="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Knees slightly bent so to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push off either leg quickly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Keep your eyes on the shuttle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Racquet held correctly, ready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to move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Bounce on your toes to help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give more power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  <a:p>
                      <a:pPr algn="ctr"/>
                      <a:endParaRPr lang="en-GB" sz="11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D5F21351-27D0-43D0-8F24-2E1623F6B51D}"/>
              </a:ext>
            </a:extLst>
          </p:cNvPr>
          <p:cNvGraphicFramePr>
            <a:graphicFrameLocks noGrp="1"/>
          </p:cNvGraphicFramePr>
          <p:nvPr/>
        </p:nvGraphicFramePr>
        <p:xfrm>
          <a:off x="2879" y="2846258"/>
          <a:ext cx="3624443" cy="3886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24443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200" b="1" dirty="0"/>
                        <a:t>Making contact with the shuttle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354525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Once you are in the ready position, you now need to make contact with the shuttle.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Keep your eyes on the shuttle- try not to let the shuttle go behind you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If the shuttle is high, use an overhead shot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dirty="0"/>
                        <a:t>If the shuttle is low, use an underarm shot 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dirty="0"/>
                        <a:t>      Overhead shot              Underarm shot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dirty="0"/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</a:tbl>
          </a:graphicData>
        </a:graphic>
      </p:graphicFrame>
      <p:pic>
        <p:nvPicPr>
          <p:cNvPr id="45" name="Picture 44">
            <a:extLst>
              <a:ext uri="{FF2B5EF4-FFF2-40B4-BE49-F238E27FC236}">
                <a16:creationId xmlns:a16="http://schemas.microsoft.com/office/drawing/2014/main" id="{45C02105-BD44-4005-AD70-CBC740337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391" y="3284378"/>
            <a:ext cx="969309" cy="1269257"/>
          </a:xfrm>
          <a:prstGeom prst="rect">
            <a:avLst/>
          </a:prstGeom>
        </p:spPr>
      </p:pic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77157AE2-9B5F-4894-A9DF-D452F13AE831}"/>
              </a:ext>
            </a:extLst>
          </p:cNvPr>
          <p:cNvGraphicFramePr>
            <a:graphicFrameLocks noGrp="1"/>
          </p:cNvGraphicFramePr>
          <p:nvPr/>
        </p:nvGraphicFramePr>
        <p:xfrm>
          <a:off x="6640513" y="45147"/>
          <a:ext cx="3227531" cy="281273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27531">
                  <a:extLst>
                    <a:ext uri="{9D8B030D-6E8A-4147-A177-3AD203B41FA5}">
                      <a16:colId xmlns:a16="http://schemas.microsoft.com/office/drawing/2014/main" val="309138094"/>
                    </a:ext>
                  </a:extLst>
                </a:gridCol>
              </a:tblGrid>
              <a:tr h="23221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The serve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735833"/>
                  </a:ext>
                </a:extLst>
              </a:tr>
              <a:tr h="2568895"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/>
                        <a:t>The serve is used to start a game and at the start of every point. An effective serve can help you win the point and make it harder for the opposition to return the shuttle. 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 the shuttle in your left hand, pinching it with you finger and thumb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your racquet hand back behind your hand and strike the shuttle 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Hit the shuttle over the net to your opponents side of the court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GB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35249"/>
                  </a:ext>
                </a:extLst>
              </a:tr>
            </a:tbl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2114DD0A-EEEE-4C33-8166-AEA294E89561}"/>
              </a:ext>
            </a:extLst>
          </p:cNvPr>
          <p:cNvSpPr txBox="1"/>
          <p:nvPr/>
        </p:nvSpPr>
        <p:spPr>
          <a:xfrm>
            <a:off x="7713323" y="3319497"/>
            <a:ext cx="89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Bay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C36C8A3-EFD4-4A03-954C-71FAD05EF15B}"/>
              </a:ext>
            </a:extLst>
          </p:cNvPr>
          <p:cNvSpPr txBox="1"/>
          <p:nvPr/>
        </p:nvSpPr>
        <p:spPr>
          <a:xfrm>
            <a:off x="8118185" y="4107809"/>
            <a:ext cx="896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Headland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D906703-07F5-48BE-A9AA-EDFF2CEC83FF}"/>
              </a:ext>
            </a:extLst>
          </p:cNvPr>
          <p:cNvSpPr txBox="1"/>
          <p:nvPr/>
        </p:nvSpPr>
        <p:spPr>
          <a:xfrm>
            <a:off x="7734588" y="3497989"/>
            <a:ext cx="896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chemeClr val="accent6">
                    <a:lumMod val="75000"/>
                  </a:schemeClr>
                </a:solidFill>
              </a:rPr>
              <a:t>Soft rock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EEA7E51-7288-477B-BE7C-AB3C53F7D637}"/>
              </a:ext>
            </a:extLst>
          </p:cNvPr>
          <p:cNvSpPr txBox="1"/>
          <p:nvPr/>
        </p:nvSpPr>
        <p:spPr>
          <a:xfrm>
            <a:off x="8118185" y="3804019"/>
            <a:ext cx="896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chemeClr val="accent5">
                    <a:lumMod val="50000"/>
                  </a:schemeClr>
                </a:solidFill>
              </a:rPr>
              <a:t>Hard rock</a:t>
            </a:r>
          </a:p>
        </p:txBody>
      </p:sp>
      <p:graphicFrame>
        <p:nvGraphicFramePr>
          <p:cNvPr id="60" name="Table 59">
            <a:extLst>
              <a:ext uri="{FF2B5EF4-FFF2-40B4-BE49-F238E27FC236}">
                <a16:creationId xmlns:a16="http://schemas.microsoft.com/office/drawing/2014/main" id="{0192BB8F-74DD-4FF6-88DD-24E82095A055}"/>
              </a:ext>
            </a:extLst>
          </p:cNvPr>
          <p:cNvGraphicFramePr>
            <a:graphicFrameLocks noGrp="1"/>
          </p:cNvGraphicFramePr>
          <p:nvPr/>
        </p:nvGraphicFramePr>
        <p:xfrm>
          <a:off x="6666454" y="2921297"/>
          <a:ext cx="3175643" cy="24699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75643">
                  <a:extLst>
                    <a:ext uri="{9D8B030D-6E8A-4147-A177-3AD203B41FA5}">
                      <a16:colId xmlns:a16="http://schemas.microsoft.com/office/drawing/2014/main" val="1982992219"/>
                    </a:ext>
                  </a:extLst>
                </a:gridCol>
              </a:tblGrid>
              <a:tr h="224588"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Overhead clear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575178"/>
                  </a:ext>
                </a:extLst>
              </a:tr>
              <a:tr h="1066795">
                <a:tc>
                  <a:txBody>
                    <a:bodyPr/>
                    <a:lstStyle/>
                    <a:p>
                      <a:r>
                        <a:rPr lang="en-GB" sz="1000" b="0" dirty="0"/>
                        <a:t>The overhead clear is used when the shuttle comes high over the net. </a:t>
                      </a:r>
                    </a:p>
                    <a:p>
                      <a:r>
                        <a:rPr lang="en-GB" sz="1000" b="0" dirty="0"/>
                        <a:t>To perform the over head clear you need to: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b="0" dirty="0"/>
                        <a:t>Stand in a sideways on position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b="0" dirty="0"/>
                        <a:t>Create the Usain Bolt pose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b="0" dirty="0"/>
                        <a:t>Strike the shuttle at the highest point and follow through</a:t>
                      </a:r>
                    </a:p>
                  </a:txBody>
                  <a:tcPr>
                    <a:solidFill>
                      <a:srgbClr val="CAE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433421"/>
                  </a:ext>
                </a:extLst>
              </a:tr>
              <a:tr h="1067828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arenR"/>
                      </a:pPr>
                      <a:endParaRPr lang="en-GB" sz="10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24114"/>
                  </a:ext>
                </a:extLst>
              </a:tr>
            </a:tbl>
          </a:graphicData>
        </a:graphic>
      </p:graphicFrame>
      <p:pic>
        <p:nvPicPr>
          <p:cNvPr id="25" name="Picture 24">
            <a:extLst>
              <a:ext uri="{FF2B5EF4-FFF2-40B4-BE49-F238E27FC236}">
                <a16:creationId xmlns:a16="http://schemas.microsoft.com/office/drawing/2014/main" id="{BAED58B5-510A-44CE-8CA9-211343DB17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273" y="478045"/>
            <a:ext cx="1523858" cy="22248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EA854E0-6A19-4A3B-9F2A-33A1CEFA1DD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4" r="15815"/>
          <a:stretch/>
        </p:blipFill>
        <p:spPr>
          <a:xfrm>
            <a:off x="1542684" y="4911765"/>
            <a:ext cx="1914783" cy="168075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279DD6F-E4A4-49A6-AF4D-93E31C1FAD8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2" t="26967" r="65078" b="1743"/>
          <a:stretch/>
        </p:blipFill>
        <p:spPr>
          <a:xfrm>
            <a:off x="224226" y="4884753"/>
            <a:ext cx="1069411" cy="173478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44B3AC7-FBE5-4FDE-98D5-9335E38B40E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76" b="9336"/>
          <a:stretch/>
        </p:blipFill>
        <p:spPr>
          <a:xfrm>
            <a:off x="7072987" y="1701568"/>
            <a:ext cx="2219313" cy="1010145"/>
          </a:xfrm>
          <a:prstGeom prst="rect">
            <a:avLst/>
          </a:prstGeom>
        </p:spPr>
      </p:pic>
      <p:pic>
        <p:nvPicPr>
          <p:cNvPr id="33" name="Content Placeholder 7" descr="Image result for overhead clear">
            <a:hlinkClick r:id="rId7"/>
            <a:extLst>
              <a:ext uri="{FF2B5EF4-FFF2-40B4-BE49-F238E27FC236}">
                <a16:creationId xmlns:a16="http://schemas.microsoft.com/office/drawing/2014/main" id="{8421E011-6AC4-4BE2-B33F-EF1FF9E0A59C}"/>
              </a:ext>
            </a:extLst>
          </p:cNvPr>
          <p:cNvPicPr>
            <a:picLocks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41" r="4926"/>
          <a:stretch/>
        </p:blipFill>
        <p:spPr bwMode="auto">
          <a:xfrm>
            <a:off x="7017234" y="4380503"/>
            <a:ext cx="2581613" cy="983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27DC9D2-318A-488B-BDCF-62CA99AB8D9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5" t="12715" r="1412" b="22649"/>
          <a:stretch/>
        </p:blipFill>
        <p:spPr>
          <a:xfrm>
            <a:off x="6872767" y="5391205"/>
            <a:ext cx="2764827" cy="1447295"/>
          </a:xfrm>
          <a:prstGeom prst="rect">
            <a:avLst/>
          </a:prstGeom>
        </p:spPr>
      </p:pic>
      <p:pic>
        <p:nvPicPr>
          <p:cNvPr id="35" name="Picture 34" descr="Image result for drop shot badminton">
            <a:extLst>
              <a:ext uri="{FF2B5EF4-FFF2-40B4-BE49-F238E27FC236}">
                <a16:creationId xmlns:a16="http://schemas.microsoft.com/office/drawing/2014/main" id="{AE4ACA73-C0EA-44F7-850C-022DCB31271D}"/>
              </a:ext>
            </a:extLst>
          </p:cNvPr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51" b="13338"/>
          <a:stretch/>
        </p:blipFill>
        <p:spPr bwMode="auto">
          <a:xfrm>
            <a:off x="4010357" y="5643846"/>
            <a:ext cx="2378331" cy="10052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A2D0F03-C8BB-47D0-B852-5812C83F664E}"/>
              </a:ext>
            </a:extLst>
          </p:cNvPr>
          <p:cNvSpPr txBox="1"/>
          <p:nvPr/>
        </p:nvSpPr>
        <p:spPr>
          <a:xfrm>
            <a:off x="3627322" y="2711713"/>
            <a:ext cx="308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Rubies Autumn 2022</a:t>
            </a:r>
          </a:p>
        </p:txBody>
      </p:sp>
    </p:spTree>
    <p:extLst>
      <p:ext uri="{BB962C8B-B14F-4D97-AF65-F5344CB8AC3E}">
        <p14:creationId xmlns:p14="http://schemas.microsoft.com/office/powerpoint/2010/main" val="154309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4071</TotalTime>
  <Words>368</Words>
  <Application>Microsoft Office PowerPoint</Application>
  <PresentationFormat>A4 Paper (210x297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Newbury</dc:creator>
  <cp:lastModifiedBy>Sarah Barnes</cp:lastModifiedBy>
  <cp:revision>117</cp:revision>
  <cp:lastPrinted>2017-09-17T14:10:12Z</cp:lastPrinted>
  <dcterms:created xsi:type="dcterms:W3CDTF">2016-08-28T19:28:19Z</dcterms:created>
  <dcterms:modified xsi:type="dcterms:W3CDTF">2023-07-18T10:53:26Z</dcterms:modified>
</cp:coreProperties>
</file>