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41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93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16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60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3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9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53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77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35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30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24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24398-1127-4BD9-BF3C-3D27B6A023B2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7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209" y="87681"/>
            <a:ext cx="6548241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Rubies Class Physical Education– Knowledge Organiser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715645"/>
              </p:ext>
            </p:extLst>
          </p:nvPr>
        </p:nvGraphicFramePr>
        <p:xfrm>
          <a:off x="100209" y="576743"/>
          <a:ext cx="660121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0304">
                  <a:extLst>
                    <a:ext uri="{9D8B030D-6E8A-4147-A177-3AD203B41FA5}">
                      <a16:colId xmlns:a16="http://schemas.microsoft.com/office/drawing/2014/main" val="960009268"/>
                    </a:ext>
                  </a:extLst>
                </a:gridCol>
                <a:gridCol w="1650304">
                  <a:extLst>
                    <a:ext uri="{9D8B030D-6E8A-4147-A177-3AD203B41FA5}">
                      <a16:colId xmlns:a16="http://schemas.microsoft.com/office/drawing/2014/main" val="770037360"/>
                    </a:ext>
                  </a:extLst>
                </a:gridCol>
                <a:gridCol w="1650304">
                  <a:extLst>
                    <a:ext uri="{9D8B030D-6E8A-4147-A177-3AD203B41FA5}">
                      <a16:colId xmlns:a16="http://schemas.microsoft.com/office/drawing/2014/main" val="3879841513"/>
                    </a:ext>
                  </a:extLst>
                </a:gridCol>
                <a:gridCol w="1650304">
                  <a:extLst>
                    <a:ext uri="{9D8B030D-6E8A-4147-A177-3AD203B41FA5}">
                      <a16:colId xmlns:a16="http://schemas.microsoft.com/office/drawing/2014/main" val="51580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P.E.</a:t>
                      </a:r>
                      <a:r>
                        <a:rPr lang="en-GB" b="1" baseline="0" dirty="0"/>
                        <a:t> Focus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Orienteering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Year</a:t>
                      </a:r>
                      <a:r>
                        <a:rPr lang="en-GB" b="1" baseline="0" dirty="0"/>
                        <a:t> 3/4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Autumn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17071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965107"/>
              </p:ext>
            </p:extLst>
          </p:nvPr>
        </p:nvGraphicFramePr>
        <p:xfrm>
          <a:off x="100209" y="5754114"/>
          <a:ext cx="3166040" cy="4067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6040">
                  <a:extLst>
                    <a:ext uri="{9D8B030D-6E8A-4147-A177-3AD203B41FA5}">
                      <a16:colId xmlns:a16="http://schemas.microsoft.com/office/drawing/2014/main" val="754516515"/>
                    </a:ext>
                  </a:extLst>
                </a:gridCol>
              </a:tblGrid>
              <a:tr h="288554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Diagrams and Symbols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443936"/>
                  </a:ext>
                </a:extLst>
              </a:tr>
              <a:tr h="3770191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92786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08741"/>
              </p:ext>
            </p:extLst>
          </p:nvPr>
        </p:nvGraphicFramePr>
        <p:xfrm>
          <a:off x="3385226" y="1067313"/>
          <a:ext cx="3316199" cy="45547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2550">
                  <a:extLst>
                    <a:ext uri="{9D8B030D-6E8A-4147-A177-3AD203B41FA5}">
                      <a16:colId xmlns:a16="http://schemas.microsoft.com/office/drawing/2014/main" val="754516515"/>
                    </a:ext>
                  </a:extLst>
                </a:gridCol>
                <a:gridCol w="2433649">
                  <a:extLst>
                    <a:ext uri="{9D8B030D-6E8A-4147-A177-3AD203B41FA5}">
                      <a16:colId xmlns:a16="http://schemas.microsoft.com/office/drawing/2014/main" val="751772659"/>
                    </a:ext>
                  </a:extLst>
                </a:gridCol>
              </a:tblGrid>
              <a:tr h="303662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What?</a:t>
                      </a:r>
                      <a:r>
                        <a:rPr lang="en-GB" b="1" baseline="0" dirty="0"/>
                        <a:t> (Key vocab)</a:t>
                      </a:r>
                      <a:endParaRPr lang="en-GB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43936"/>
                  </a:ext>
                </a:extLst>
              </a:tr>
              <a:tr h="303662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Spelling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Definition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927862"/>
                  </a:ext>
                </a:extLst>
              </a:tr>
              <a:tr h="43602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diagrammatic</a:t>
                      </a:r>
                      <a:r>
                        <a:rPr lang="en-GB" sz="1100" baseline="0" dirty="0"/>
                        <a:t> representation of an area showing physical features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795563"/>
                  </a:ext>
                </a:extLst>
              </a:tr>
              <a:tr h="51389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Aerial</a:t>
                      </a:r>
                      <a:r>
                        <a:rPr lang="en-GB" baseline="0" dirty="0"/>
                        <a:t> Photo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aseline="0" dirty="0"/>
                        <a:t>A photo taken from the air/ above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11962"/>
                  </a:ext>
                </a:extLst>
              </a:tr>
              <a:tr h="30366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Explains</a:t>
                      </a:r>
                      <a:r>
                        <a:rPr lang="en-GB" sz="1100" baseline="0" dirty="0"/>
                        <a:t> the meanings of symbols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763709"/>
                  </a:ext>
                </a:extLst>
              </a:tr>
              <a:tr h="39125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Plan 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2D</a:t>
                      </a:r>
                      <a:r>
                        <a:rPr lang="en-GB" sz="1100" baseline="0" dirty="0"/>
                        <a:t> representation of a 3D object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001177"/>
                  </a:ext>
                </a:extLst>
              </a:tr>
              <a:tr h="43602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mark</a:t>
                      </a:r>
                      <a:r>
                        <a:rPr lang="en-GB" sz="1100" baseline="0" dirty="0"/>
                        <a:t> or drawing used to represent an object or area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611680"/>
                  </a:ext>
                </a:extLst>
              </a:tr>
              <a:tr h="43602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way from getting from a starting</a:t>
                      </a:r>
                      <a:r>
                        <a:rPr lang="en-GB" sz="1100" baseline="0" dirty="0"/>
                        <a:t> point to a destination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053345"/>
                  </a:ext>
                </a:extLst>
              </a:tr>
              <a:tr h="30366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short</a:t>
                      </a:r>
                      <a:r>
                        <a:rPr lang="en-GB" sz="1100" baseline="0" dirty="0"/>
                        <a:t> distance away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72341"/>
                  </a:ext>
                </a:extLst>
              </a:tr>
              <a:tr h="39125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large</a:t>
                      </a:r>
                      <a:r>
                        <a:rPr lang="en-GB" sz="1100" baseline="0" dirty="0"/>
                        <a:t> distance away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329593"/>
                  </a:ext>
                </a:extLst>
              </a:tr>
              <a:tr h="30893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The place where something 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739907"/>
                  </a:ext>
                </a:extLst>
              </a:tr>
              <a:tr h="39125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Orienteer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To</a:t>
                      </a:r>
                      <a:r>
                        <a:rPr lang="en-GB" sz="1100" baseline="0" dirty="0"/>
                        <a:t> find your way across areas using a map.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77826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979" y="7441316"/>
            <a:ext cx="1603025" cy="2242326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14292"/>
              </p:ext>
            </p:extLst>
          </p:nvPr>
        </p:nvGraphicFramePr>
        <p:xfrm>
          <a:off x="100209" y="1072199"/>
          <a:ext cx="3155795" cy="4544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2611">
                  <a:extLst>
                    <a:ext uri="{9D8B030D-6E8A-4147-A177-3AD203B41FA5}">
                      <a16:colId xmlns:a16="http://schemas.microsoft.com/office/drawing/2014/main" val="754516515"/>
                    </a:ext>
                  </a:extLst>
                </a:gridCol>
                <a:gridCol w="2163184">
                  <a:extLst>
                    <a:ext uri="{9D8B030D-6E8A-4147-A177-3AD203B41FA5}">
                      <a16:colId xmlns:a16="http://schemas.microsoft.com/office/drawing/2014/main" val="751772659"/>
                    </a:ext>
                  </a:extLst>
                </a:gridCol>
              </a:tblGrid>
              <a:tr h="302938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What?</a:t>
                      </a:r>
                      <a:r>
                        <a:rPr lang="en-GB" b="1" baseline="0" dirty="0"/>
                        <a:t> (Key Knowledge)</a:t>
                      </a:r>
                      <a:endParaRPr lang="en-GB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43936"/>
                  </a:ext>
                </a:extLst>
              </a:tr>
              <a:tr h="43498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Directions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8 key compass directions:</a:t>
                      </a:r>
                    </a:p>
                    <a:p>
                      <a:pPr algn="ctr"/>
                      <a:r>
                        <a:rPr lang="en-GB" sz="1100" dirty="0"/>
                        <a:t>See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795563"/>
                  </a:ext>
                </a:extLst>
              </a:tr>
              <a:tr h="264100">
                <a:tc rowSpan="4"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Map</a:t>
                      </a:r>
                      <a:r>
                        <a:rPr lang="en-GB" baseline="0" dirty="0"/>
                        <a:t> Reading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Recognise</a:t>
                      </a:r>
                      <a:r>
                        <a:rPr lang="en-GB" sz="1100" baseline="0" dirty="0"/>
                        <a:t> symbols on a map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11962"/>
                  </a:ext>
                </a:extLst>
              </a:tr>
              <a:tr h="7767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Understand that maps and aerial</a:t>
                      </a:r>
                      <a:r>
                        <a:rPr lang="en-GB" sz="1100" baseline="0" dirty="0"/>
                        <a:t> view pictures are not the same, but can be depicting the same area. 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031041"/>
                  </a:ext>
                </a:extLst>
              </a:tr>
              <a:tr h="4349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Recognise these features</a:t>
                      </a:r>
                      <a:r>
                        <a:rPr lang="en-GB" sz="1100" baseline="0" dirty="0"/>
                        <a:t> on aerial photographs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945967"/>
                  </a:ext>
                </a:extLst>
              </a:tr>
              <a:tr h="4349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map is always</a:t>
                      </a:r>
                      <a:r>
                        <a:rPr lang="en-GB" sz="1100" baseline="0" dirty="0"/>
                        <a:t> drawn using a plan perspective.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461884"/>
                  </a:ext>
                </a:extLst>
              </a:tr>
              <a:tr h="605876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Map 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Can recognise</a:t>
                      </a:r>
                      <a:r>
                        <a:rPr lang="en-GB" sz="1100" baseline="0" dirty="0"/>
                        <a:t> features on a map</a:t>
                      </a:r>
                    </a:p>
                    <a:p>
                      <a:pPr algn="ctr"/>
                      <a:r>
                        <a:rPr lang="en-GB" sz="1100" baseline="0" dirty="0"/>
                        <a:t>(Road, cities, churches, beaches, </a:t>
                      </a:r>
                      <a:r>
                        <a:rPr lang="en-GB" sz="1100" baseline="0"/>
                        <a:t>mountains ).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763709"/>
                  </a:ext>
                </a:extLst>
              </a:tr>
              <a:tr h="7767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Every</a:t>
                      </a:r>
                      <a:r>
                        <a:rPr lang="en-GB" sz="1100" baseline="0" dirty="0"/>
                        <a:t> map needs:</a:t>
                      </a:r>
                    </a:p>
                    <a:p>
                      <a:pPr algn="ctr"/>
                      <a:r>
                        <a:rPr lang="en-GB" sz="1100" baseline="0" dirty="0"/>
                        <a:t>A key</a:t>
                      </a:r>
                    </a:p>
                    <a:p>
                      <a:pPr algn="ctr"/>
                      <a:r>
                        <a:rPr lang="en-GB" sz="1100" baseline="0" dirty="0"/>
                        <a:t>A scale</a:t>
                      </a:r>
                    </a:p>
                    <a:p>
                      <a:pPr algn="ctr"/>
                      <a:r>
                        <a:rPr lang="en-GB" sz="1100" baseline="0" dirty="0"/>
                        <a:t>A title 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729368"/>
                  </a:ext>
                </a:extLst>
              </a:tr>
              <a:tr h="51266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Directional</a:t>
                      </a:r>
                      <a:r>
                        <a:rPr lang="en-GB" baseline="0" dirty="0"/>
                        <a:t> language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To describe the</a:t>
                      </a:r>
                      <a:r>
                        <a:rPr lang="en-GB" sz="1100" baseline="0" dirty="0"/>
                        <a:t> features in a location or a route.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61168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376578"/>
              </p:ext>
            </p:extLst>
          </p:nvPr>
        </p:nvGraphicFramePr>
        <p:xfrm>
          <a:off x="3379288" y="5741830"/>
          <a:ext cx="3322137" cy="4067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22137">
                  <a:extLst>
                    <a:ext uri="{9D8B030D-6E8A-4147-A177-3AD203B41FA5}">
                      <a16:colId xmlns:a16="http://schemas.microsoft.com/office/drawing/2014/main" val="754516515"/>
                    </a:ext>
                  </a:extLst>
                </a:gridCol>
              </a:tblGrid>
              <a:tr h="288554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Possible</a:t>
                      </a:r>
                      <a:r>
                        <a:rPr lang="en-GB" b="1" baseline="0" dirty="0"/>
                        <a:t> activities</a:t>
                      </a:r>
                      <a:endParaRPr lang="en-GB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443936"/>
                  </a:ext>
                </a:extLst>
              </a:tr>
              <a:tr h="3770191">
                <a:tc>
                  <a:txBody>
                    <a:bodyPr/>
                    <a:lstStyle/>
                    <a:p>
                      <a:r>
                        <a:rPr lang="en-GB" dirty="0"/>
                        <a:t>Children can use the compass directions and</a:t>
                      </a:r>
                      <a:r>
                        <a:rPr lang="en-GB" baseline="0" dirty="0"/>
                        <a:t> positional language to direct their classmates from one area to another. </a:t>
                      </a:r>
                    </a:p>
                    <a:p>
                      <a:endParaRPr lang="en-GB" baseline="0" dirty="0"/>
                    </a:p>
                    <a:p>
                      <a:r>
                        <a:rPr lang="en-GB" baseline="0" dirty="0"/>
                        <a:t>Using a map template, children can follow directions (2 N 1 E ) to place map symbols in the correct locations. </a:t>
                      </a:r>
                    </a:p>
                    <a:p>
                      <a:endParaRPr lang="en-GB" baseline="0" dirty="0"/>
                    </a:p>
                    <a:p>
                      <a:r>
                        <a:rPr lang="en-GB" baseline="0" dirty="0"/>
                        <a:t>Children can draw a picture map of a story, or their journey to school </a:t>
                      </a:r>
                      <a:r>
                        <a:rPr lang="en-GB" baseline="0" dirty="0" err="1"/>
                        <a:t>etc</a:t>
                      </a:r>
                      <a:r>
                        <a:rPr lang="en-GB" baseline="0" dirty="0"/>
                        <a:t>, identifying key features on the way.</a:t>
                      </a:r>
                    </a:p>
                    <a:p>
                      <a:endParaRPr lang="en-GB" baseline="0" dirty="0"/>
                    </a:p>
                    <a:p>
                      <a:r>
                        <a:rPr lang="en-GB" baseline="0" dirty="0"/>
                        <a:t>Children given a map without a key, can you interpret what the symbols mean – annotate</a:t>
                      </a:r>
                    </a:p>
                    <a:p>
                      <a:endParaRPr lang="en-GB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92786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CC44941-7903-4C7E-BD68-DCD3ED5E1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575" y="6281927"/>
            <a:ext cx="2006684" cy="138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8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298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Midfield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 Koziol</dc:creator>
  <cp:lastModifiedBy>Sarah Barnes</cp:lastModifiedBy>
  <cp:revision>13</cp:revision>
  <cp:lastPrinted>2019-09-10T08:21:21Z</cp:lastPrinted>
  <dcterms:created xsi:type="dcterms:W3CDTF">2019-07-07T18:53:37Z</dcterms:created>
  <dcterms:modified xsi:type="dcterms:W3CDTF">2023-07-18T10:53:45Z</dcterms:modified>
</cp:coreProperties>
</file>