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58" r:id="rId3"/>
    <p:sldId id="259" r:id="rId4"/>
    <p:sldId id="260" r:id="rId5"/>
    <p:sldId id="273" r:id="rId6"/>
    <p:sldId id="263" r:id="rId7"/>
    <p:sldId id="264" r:id="rId8"/>
    <p:sldId id="266" r:id="rId9"/>
    <p:sldId id="267" r:id="rId10"/>
    <p:sldId id="269" r:id="rId11"/>
    <p:sldId id="271" r:id="rId12"/>
    <p:sldId id="274" r:id="rId13"/>
    <p:sldId id="276"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72" d="100"/>
          <a:sy n="72"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9/11/2023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9/11/2023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9/11/2023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9/11/2023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9/11/2023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Diamond Class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Year 1</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7053-0A12-44BC-B7C4-CE1DF735F6E8}"/>
              </a:ext>
            </a:extLst>
          </p:cNvPr>
          <p:cNvSpPr>
            <a:spLocks noGrp="1"/>
          </p:cNvSpPr>
          <p:nvPr>
            <p:ph type="title"/>
          </p:nvPr>
        </p:nvSpPr>
        <p:spPr/>
        <p:txBody>
          <a:bodyPr/>
          <a:lstStyle/>
          <a:p>
            <a:r>
              <a:rPr lang="en-GB" dirty="0"/>
              <a:t>What they will need</a:t>
            </a:r>
          </a:p>
        </p:txBody>
      </p:sp>
      <p:sp>
        <p:nvSpPr>
          <p:cNvPr id="3" name="Content Placeholder 2">
            <a:extLst>
              <a:ext uri="{FF2B5EF4-FFF2-40B4-BE49-F238E27FC236}">
                <a16:creationId xmlns:a16="http://schemas.microsoft.com/office/drawing/2014/main" id="{0E072D88-79FE-4FFF-9D0E-DA14CBE94A04}"/>
              </a:ext>
            </a:extLst>
          </p:cNvPr>
          <p:cNvSpPr>
            <a:spLocks noGrp="1"/>
          </p:cNvSpPr>
          <p:nvPr>
            <p:ph idx="1"/>
          </p:nvPr>
        </p:nvSpPr>
        <p:spPr/>
        <p:txBody>
          <a:bodyPr>
            <a:normAutofit lnSpcReduction="10000"/>
          </a:bodyPr>
          <a:lstStyle/>
          <a:p>
            <a:r>
              <a:rPr lang="en-GB" dirty="0"/>
              <a:t>Book bag every day (with reading records, books etc).  Unfortunately we do not have space for ruck sacks.  </a:t>
            </a:r>
          </a:p>
          <a:p>
            <a:r>
              <a:rPr lang="en-GB" dirty="0"/>
              <a:t>Named water bottle every day</a:t>
            </a:r>
          </a:p>
          <a:p>
            <a:r>
              <a:rPr lang="en-GB" dirty="0"/>
              <a:t>Named waterproof coat every day</a:t>
            </a:r>
          </a:p>
          <a:p>
            <a:r>
              <a:rPr lang="en-GB" dirty="0"/>
              <a:t>Please also ensure your child has spare underwear in their PE kit/book bag.  You never know when an accident can happen, and it is always good to have spares in school </a:t>
            </a:r>
            <a:r>
              <a:rPr lang="en-GB" dirty="0">
                <a:sym typeface="Segoe UI Emoji" panose="020B0502040204020203" pitchFamily="34" charset="0"/>
              </a:rPr>
              <a:t>😊</a:t>
            </a:r>
            <a:r>
              <a:rPr lang="en-GB" dirty="0"/>
              <a:t>.  This also includes socks.  </a:t>
            </a:r>
          </a:p>
          <a:p>
            <a:r>
              <a:rPr lang="en-GB" dirty="0"/>
              <a:t>Forest school (stays in school) – really important for Tuesdays!  If they attend club – ideally needs two sets (let us know if this is a problem)</a:t>
            </a:r>
          </a:p>
          <a:p>
            <a:r>
              <a:rPr lang="en-GB" dirty="0"/>
              <a:t>PE – Tuesday and Thursday (please make sure children have trainers rather than plimsolls and that their hair is up on a PE day (with no jewellery).  </a:t>
            </a:r>
          </a:p>
          <a:p>
            <a:r>
              <a:rPr lang="en-GB" dirty="0"/>
              <a:t>Wellies that remain in school</a:t>
            </a:r>
          </a:p>
          <a:p>
            <a:r>
              <a:rPr lang="en-GB" dirty="0"/>
              <a:t>School shoes that are named (both shoes please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90535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0E6D-2904-45B8-B468-4522B07806D7}"/>
              </a:ext>
            </a:extLst>
          </p:cNvPr>
          <p:cNvSpPr>
            <a:spLocks noGrp="1"/>
          </p:cNvSpPr>
          <p:nvPr>
            <p:ph type="title"/>
          </p:nvPr>
        </p:nvSpPr>
        <p:spPr/>
        <p:txBody>
          <a:bodyPr/>
          <a:lstStyle/>
          <a:p>
            <a:r>
              <a:rPr lang="en-GB" dirty="0"/>
              <a:t>Celebration Worship </a:t>
            </a:r>
          </a:p>
        </p:txBody>
      </p:sp>
      <p:sp>
        <p:nvSpPr>
          <p:cNvPr id="3" name="Content Placeholder 2">
            <a:extLst>
              <a:ext uri="{FF2B5EF4-FFF2-40B4-BE49-F238E27FC236}">
                <a16:creationId xmlns:a16="http://schemas.microsoft.com/office/drawing/2014/main" id="{95AD1FEA-E392-4396-87BB-B773DB77FC7C}"/>
              </a:ext>
            </a:extLst>
          </p:cNvPr>
          <p:cNvSpPr>
            <a:spLocks noGrp="1"/>
          </p:cNvSpPr>
          <p:nvPr>
            <p:ph idx="1"/>
          </p:nvPr>
        </p:nvSpPr>
        <p:spPr/>
        <p:txBody>
          <a:bodyPr>
            <a:normAutofit/>
          </a:bodyPr>
          <a:lstStyle/>
          <a:p>
            <a:r>
              <a:rPr lang="en-GB" sz="2400" dirty="0"/>
              <a:t>Fridays </a:t>
            </a:r>
          </a:p>
          <a:p>
            <a:r>
              <a:rPr lang="en-GB" sz="2400" dirty="0"/>
              <a:t>If your child has any certificates, trophies or achievements they’d like to share from outside of school then please send them in on a Friday for Mr Roberts to share.</a:t>
            </a:r>
          </a:p>
          <a:p>
            <a:r>
              <a:rPr lang="en-GB" sz="2400" dirty="0"/>
              <a:t>Star postcards </a:t>
            </a:r>
          </a:p>
          <a:p>
            <a:r>
              <a:rPr lang="en-GB" sz="2400" dirty="0"/>
              <a:t>Gem award</a:t>
            </a:r>
          </a:p>
          <a:p>
            <a:r>
              <a:rPr lang="en-GB" sz="2400" dirty="0"/>
              <a:t>100 stickers</a:t>
            </a:r>
          </a:p>
        </p:txBody>
      </p:sp>
    </p:spTree>
    <p:extLst>
      <p:ext uri="{BB962C8B-B14F-4D97-AF65-F5344CB8AC3E}">
        <p14:creationId xmlns:p14="http://schemas.microsoft.com/office/powerpoint/2010/main" val="370706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CEC8-8704-4449-A5FB-E8EF593B030E}"/>
              </a:ext>
            </a:extLst>
          </p:cNvPr>
          <p:cNvSpPr>
            <a:spLocks noGrp="1"/>
          </p:cNvSpPr>
          <p:nvPr>
            <p:ph type="title"/>
          </p:nvPr>
        </p:nvSpPr>
        <p:spPr/>
        <p:txBody>
          <a:bodyPr/>
          <a:lstStyle/>
          <a:p>
            <a:r>
              <a:rPr lang="en-GB" dirty="0"/>
              <a:t>Birthdays</a:t>
            </a:r>
          </a:p>
        </p:txBody>
      </p:sp>
      <p:pic>
        <p:nvPicPr>
          <p:cNvPr id="1026" name="Picture 2" descr="12 Mixed HARIBO Sweets Bags (140G) Random Different Flavors Candy Party  Favours - VSTAR : Amazon.co.uk: Grocery">
            <a:extLst>
              <a:ext uri="{FF2B5EF4-FFF2-40B4-BE49-F238E27FC236}">
                <a16:creationId xmlns:a16="http://schemas.microsoft.com/office/drawing/2014/main" id="{595F1162-F4D2-41F6-B214-F8845303D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547" y="1919611"/>
            <a:ext cx="3241968" cy="311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6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30C6-C4E1-45AE-BA0E-95C0B8B9379A}"/>
              </a:ext>
            </a:extLst>
          </p:cNvPr>
          <p:cNvSpPr>
            <a:spLocks noGrp="1"/>
          </p:cNvSpPr>
          <p:nvPr>
            <p:ph type="title"/>
          </p:nvPr>
        </p:nvSpPr>
        <p:spPr/>
        <p:txBody>
          <a:bodyPr/>
          <a:lstStyle/>
          <a:p>
            <a:r>
              <a:rPr lang="en-GB" dirty="0"/>
              <a:t>Extra-curricular Learning:</a:t>
            </a:r>
          </a:p>
        </p:txBody>
      </p:sp>
      <p:sp>
        <p:nvSpPr>
          <p:cNvPr id="3" name="Content Placeholder 2">
            <a:extLst>
              <a:ext uri="{FF2B5EF4-FFF2-40B4-BE49-F238E27FC236}">
                <a16:creationId xmlns:a16="http://schemas.microsoft.com/office/drawing/2014/main" id="{B1350672-2F9A-4781-87AC-B50DC6E97246}"/>
              </a:ext>
            </a:extLst>
          </p:cNvPr>
          <p:cNvSpPr>
            <a:spLocks noGrp="1"/>
          </p:cNvSpPr>
          <p:nvPr>
            <p:ph idx="1"/>
          </p:nvPr>
        </p:nvSpPr>
        <p:spPr/>
        <p:txBody>
          <a:bodyPr/>
          <a:lstStyle/>
          <a:p>
            <a:r>
              <a:rPr lang="en-GB" dirty="0"/>
              <a:t>Trips</a:t>
            </a:r>
          </a:p>
          <a:p>
            <a:r>
              <a:rPr lang="en-GB" dirty="0"/>
              <a:t>Visitors</a:t>
            </a:r>
          </a:p>
          <a:p>
            <a:r>
              <a:rPr lang="en-GB" dirty="0"/>
              <a:t>Topic days </a:t>
            </a:r>
          </a:p>
          <a:p>
            <a:r>
              <a:rPr lang="en-GB" dirty="0"/>
              <a:t>Village community project</a:t>
            </a:r>
          </a:p>
          <a:p>
            <a:r>
              <a:rPr lang="en-GB" dirty="0"/>
              <a:t>Village walk</a:t>
            </a:r>
          </a:p>
          <a:p>
            <a:r>
              <a:rPr lang="en-GB" dirty="0"/>
              <a:t>Church visit </a:t>
            </a:r>
          </a:p>
          <a:p>
            <a:r>
              <a:rPr lang="en-GB" dirty="0"/>
              <a:t>Harvest walk</a:t>
            </a:r>
          </a:p>
        </p:txBody>
      </p:sp>
    </p:spTree>
    <p:extLst>
      <p:ext uri="{BB962C8B-B14F-4D97-AF65-F5344CB8AC3E}">
        <p14:creationId xmlns:p14="http://schemas.microsoft.com/office/powerpoint/2010/main" val="201614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3B6E-7695-4CED-BBFF-98A49097C306}"/>
              </a:ext>
            </a:extLst>
          </p:cNvPr>
          <p:cNvSpPr>
            <a:spLocks noGrp="1"/>
          </p:cNvSpPr>
          <p:nvPr>
            <p:ph type="title"/>
          </p:nvPr>
        </p:nvSpPr>
        <p:spPr/>
        <p:txBody>
          <a:bodyPr/>
          <a:lstStyle/>
          <a:p>
            <a:r>
              <a:rPr lang="en-GB" dirty="0"/>
              <a:t>Communication</a:t>
            </a:r>
          </a:p>
        </p:txBody>
      </p:sp>
      <p:sp>
        <p:nvSpPr>
          <p:cNvPr id="3" name="Content Placeholder 2">
            <a:extLst>
              <a:ext uri="{FF2B5EF4-FFF2-40B4-BE49-F238E27FC236}">
                <a16:creationId xmlns:a16="http://schemas.microsoft.com/office/drawing/2014/main" id="{81F2B984-EE77-4FBD-B900-5DCEEDEC8AE2}"/>
              </a:ext>
            </a:extLst>
          </p:cNvPr>
          <p:cNvSpPr>
            <a:spLocks noGrp="1"/>
          </p:cNvSpPr>
          <p:nvPr>
            <p:ph idx="1"/>
          </p:nvPr>
        </p:nvSpPr>
        <p:spPr/>
        <p:txBody>
          <a:bodyPr/>
          <a:lstStyle/>
          <a:p>
            <a:r>
              <a:rPr lang="en-GB" dirty="0"/>
              <a:t>Website</a:t>
            </a:r>
          </a:p>
          <a:p>
            <a:r>
              <a:rPr lang="en-GB" dirty="0"/>
              <a:t>Emails</a:t>
            </a:r>
          </a:p>
          <a:p>
            <a:r>
              <a:rPr lang="en-GB" dirty="0"/>
              <a:t>Telephone / at the door (arrange a meeting)</a:t>
            </a:r>
          </a:p>
          <a:p>
            <a:endParaRPr lang="en-GB" dirty="0"/>
          </a:p>
          <a:p>
            <a:r>
              <a:rPr lang="en-GB" dirty="0"/>
              <a:t>SEND meetings </a:t>
            </a:r>
          </a:p>
        </p:txBody>
      </p:sp>
    </p:spTree>
    <p:extLst>
      <p:ext uri="{BB962C8B-B14F-4D97-AF65-F5344CB8AC3E}">
        <p14:creationId xmlns:p14="http://schemas.microsoft.com/office/powerpoint/2010/main" val="269455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01CB-E71F-4963-BA95-6A1CC8B57577}"/>
              </a:ext>
            </a:extLst>
          </p:cNvPr>
          <p:cNvSpPr>
            <a:spLocks noGrp="1"/>
          </p:cNvSpPr>
          <p:nvPr>
            <p:ph type="title"/>
          </p:nvPr>
        </p:nvSpPr>
        <p:spPr/>
        <p:txBody>
          <a:bodyPr/>
          <a:lstStyle/>
          <a:p>
            <a:r>
              <a:rPr lang="en-GB" dirty="0"/>
              <a:t>Staff</a:t>
            </a:r>
          </a:p>
        </p:txBody>
      </p:sp>
      <p:sp>
        <p:nvSpPr>
          <p:cNvPr id="3" name="Content Placeholder 2">
            <a:extLst>
              <a:ext uri="{FF2B5EF4-FFF2-40B4-BE49-F238E27FC236}">
                <a16:creationId xmlns:a16="http://schemas.microsoft.com/office/drawing/2014/main" id="{8017DD62-4988-46E1-8F18-D60EFA128CD3}"/>
              </a:ext>
            </a:extLst>
          </p:cNvPr>
          <p:cNvSpPr>
            <a:spLocks noGrp="1"/>
          </p:cNvSpPr>
          <p:nvPr>
            <p:ph idx="1"/>
          </p:nvPr>
        </p:nvSpPr>
        <p:spPr/>
        <p:txBody>
          <a:bodyPr>
            <a:normAutofit lnSpcReduction="10000"/>
          </a:bodyPr>
          <a:lstStyle/>
          <a:p>
            <a:pPr marL="0" indent="0">
              <a:buNone/>
            </a:pPr>
            <a:r>
              <a:rPr lang="en-GB" sz="2000" b="1" dirty="0"/>
              <a:t>Monday</a:t>
            </a:r>
            <a:r>
              <a:rPr lang="en-GB" sz="2000" dirty="0"/>
              <a:t> – Mrs Legg</a:t>
            </a:r>
          </a:p>
          <a:p>
            <a:pPr marL="0" indent="0">
              <a:buNone/>
            </a:pPr>
            <a:r>
              <a:rPr lang="en-GB" sz="2000" b="1" dirty="0"/>
              <a:t>Tuesday</a:t>
            </a:r>
            <a:r>
              <a:rPr lang="en-GB" sz="2000" dirty="0"/>
              <a:t> – Mrs Regan</a:t>
            </a:r>
          </a:p>
          <a:p>
            <a:pPr marL="0" indent="0">
              <a:buNone/>
            </a:pPr>
            <a:r>
              <a:rPr lang="en-GB" sz="2000" b="1" dirty="0"/>
              <a:t>Wednesday</a:t>
            </a:r>
            <a:r>
              <a:rPr lang="en-GB" sz="2000" dirty="0"/>
              <a:t> - Mrs Regan</a:t>
            </a:r>
          </a:p>
          <a:p>
            <a:pPr marL="0" indent="0">
              <a:buNone/>
            </a:pPr>
            <a:r>
              <a:rPr lang="en-GB" sz="2000" b="1" dirty="0"/>
              <a:t>Thursday</a:t>
            </a:r>
            <a:r>
              <a:rPr lang="en-GB" sz="2000" dirty="0"/>
              <a:t> - Mrs Regan</a:t>
            </a:r>
          </a:p>
          <a:p>
            <a:pPr marL="0" indent="0">
              <a:buNone/>
            </a:pPr>
            <a:r>
              <a:rPr lang="en-GB" sz="2000" b="1" dirty="0"/>
              <a:t>Friday</a:t>
            </a:r>
            <a:r>
              <a:rPr lang="en-GB" sz="2000" dirty="0"/>
              <a:t> – Mrs Legg </a:t>
            </a:r>
          </a:p>
          <a:p>
            <a:pPr marL="0" indent="0">
              <a:buNone/>
            </a:pPr>
            <a:r>
              <a:rPr lang="en-GB" sz="2000" dirty="0"/>
              <a:t>Support staff – Mrs Tibbs, Miss Amor, Ms </a:t>
            </a:r>
            <a:r>
              <a:rPr lang="en-GB" sz="2000" dirty="0" err="1"/>
              <a:t>Durose</a:t>
            </a:r>
            <a:r>
              <a:rPr lang="en-GB" sz="2000" dirty="0"/>
              <a:t> and Mrs Brooks</a:t>
            </a:r>
          </a:p>
          <a:p>
            <a:pPr marL="0" indent="0">
              <a:buNone/>
            </a:pPr>
            <a:endParaRPr lang="en-GB" sz="2000" dirty="0"/>
          </a:p>
          <a:p>
            <a:pPr marL="0" indent="0">
              <a:buNone/>
            </a:pPr>
            <a:r>
              <a:rPr lang="en-GB" sz="2000" dirty="0"/>
              <a:t>Mrs Brooks and Ms </a:t>
            </a:r>
            <a:r>
              <a:rPr lang="en-GB" sz="2000" dirty="0" err="1"/>
              <a:t>Durose</a:t>
            </a:r>
            <a:r>
              <a:rPr lang="en-GB" sz="2000" dirty="0"/>
              <a:t> (lunch time supervisor) </a:t>
            </a:r>
          </a:p>
          <a:p>
            <a:pPr marL="0" indent="0">
              <a:buNone/>
            </a:pPr>
            <a:r>
              <a:rPr lang="en-GB" sz="2000" dirty="0"/>
              <a:t>Mrs Taylor (volunteer readers)</a:t>
            </a:r>
          </a:p>
        </p:txBody>
      </p:sp>
    </p:spTree>
    <p:extLst>
      <p:ext uri="{BB962C8B-B14F-4D97-AF65-F5344CB8AC3E}">
        <p14:creationId xmlns:p14="http://schemas.microsoft.com/office/powerpoint/2010/main" val="217633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325E-7F80-4B08-B839-3740E2A3B563}"/>
              </a:ext>
            </a:extLst>
          </p:cNvPr>
          <p:cNvSpPr>
            <a:spLocks noGrp="1"/>
          </p:cNvSpPr>
          <p:nvPr>
            <p:ph type="title"/>
          </p:nvPr>
        </p:nvSpPr>
        <p:spPr/>
        <p:txBody>
          <a:bodyPr/>
          <a:lstStyle/>
          <a:p>
            <a:r>
              <a:rPr lang="en-GB" dirty="0"/>
              <a:t>Morning Timetable</a:t>
            </a:r>
          </a:p>
        </p:txBody>
      </p:sp>
      <p:sp>
        <p:nvSpPr>
          <p:cNvPr id="3" name="Content Placeholder 2">
            <a:extLst>
              <a:ext uri="{FF2B5EF4-FFF2-40B4-BE49-F238E27FC236}">
                <a16:creationId xmlns:a16="http://schemas.microsoft.com/office/drawing/2014/main" id="{D26269C5-40AB-4354-ACE4-C70D2A54EB95}"/>
              </a:ext>
            </a:extLst>
          </p:cNvPr>
          <p:cNvSpPr>
            <a:spLocks noGrp="1"/>
          </p:cNvSpPr>
          <p:nvPr>
            <p:ph idx="1"/>
          </p:nvPr>
        </p:nvSpPr>
        <p:spPr/>
        <p:txBody>
          <a:bodyPr>
            <a:normAutofit/>
          </a:bodyPr>
          <a:lstStyle/>
          <a:p>
            <a:pPr marL="0" indent="0">
              <a:buNone/>
            </a:pPr>
            <a:r>
              <a:rPr lang="en-GB" sz="2000" b="1" dirty="0"/>
              <a:t>8.45 Spelling starter of the day task</a:t>
            </a:r>
          </a:p>
          <a:p>
            <a:pPr marL="0" indent="0">
              <a:buNone/>
            </a:pPr>
            <a:r>
              <a:rPr lang="en-GB" sz="2000" b="1" dirty="0"/>
              <a:t>9.00 Register and Phonics (Topaz class)</a:t>
            </a:r>
          </a:p>
          <a:p>
            <a:pPr marL="0" indent="0">
              <a:buNone/>
            </a:pPr>
            <a:r>
              <a:rPr lang="en-GB" sz="2000" b="1" dirty="0"/>
              <a:t>9:30 English (includes learning about grammar, punctuation and spelling)</a:t>
            </a:r>
          </a:p>
          <a:p>
            <a:pPr marL="0" indent="0">
              <a:buNone/>
            </a:pPr>
            <a:r>
              <a:rPr lang="en-GB" sz="2000" b="1" dirty="0"/>
              <a:t>10.30 Break time 		                     </a:t>
            </a:r>
            <a:r>
              <a:rPr lang="en-GB" sz="2000" b="1" dirty="0">
                <a:solidFill>
                  <a:srgbClr val="FF0000"/>
                </a:solidFill>
              </a:rPr>
              <a:t>THURSDAY: TUCK SHOP 30p!</a:t>
            </a:r>
          </a:p>
          <a:p>
            <a:pPr marL="0" indent="0">
              <a:buNone/>
            </a:pPr>
            <a:r>
              <a:rPr lang="en-GB" sz="2000" b="1" dirty="0"/>
              <a:t>10.45 Fluency maths</a:t>
            </a:r>
          </a:p>
          <a:p>
            <a:pPr marL="0" indent="0">
              <a:buNone/>
            </a:pPr>
            <a:r>
              <a:rPr lang="en-GB" sz="2000" b="1" dirty="0"/>
              <a:t>11.00 Maths (includes mental maths and subitising)</a:t>
            </a:r>
          </a:p>
          <a:p>
            <a:pPr marL="0" indent="0">
              <a:buNone/>
            </a:pPr>
            <a:r>
              <a:rPr lang="en-GB" sz="2000" b="1" dirty="0"/>
              <a:t>11.45 Story Time / Storm Break / Track run!</a:t>
            </a:r>
          </a:p>
          <a:p>
            <a:pPr marL="0" indent="0">
              <a:buNone/>
            </a:pPr>
            <a:r>
              <a:rPr lang="en-GB" sz="2000" b="1" dirty="0"/>
              <a:t>12:05 Lunch</a:t>
            </a:r>
          </a:p>
          <a:p>
            <a:pPr marL="0" indent="0">
              <a:buNone/>
            </a:pPr>
            <a:endParaRPr lang="en-GB" sz="2000" b="1" dirty="0"/>
          </a:p>
        </p:txBody>
      </p:sp>
    </p:spTree>
    <p:extLst>
      <p:ext uri="{BB962C8B-B14F-4D97-AF65-F5344CB8AC3E}">
        <p14:creationId xmlns:p14="http://schemas.microsoft.com/office/powerpoint/2010/main" val="63417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325E-7F80-4B08-B839-3740E2A3B563}"/>
              </a:ext>
            </a:extLst>
          </p:cNvPr>
          <p:cNvSpPr>
            <a:spLocks noGrp="1"/>
          </p:cNvSpPr>
          <p:nvPr>
            <p:ph type="title"/>
          </p:nvPr>
        </p:nvSpPr>
        <p:spPr/>
        <p:txBody>
          <a:bodyPr/>
          <a:lstStyle/>
          <a:p>
            <a:r>
              <a:rPr lang="en-GB" dirty="0"/>
              <a:t>Afternoon Timetable – Autumn 1</a:t>
            </a:r>
          </a:p>
        </p:txBody>
      </p:sp>
      <p:sp>
        <p:nvSpPr>
          <p:cNvPr id="3" name="Content Placeholder 2">
            <a:extLst>
              <a:ext uri="{FF2B5EF4-FFF2-40B4-BE49-F238E27FC236}">
                <a16:creationId xmlns:a16="http://schemas.microsoft.com/office/drawing/2014/main" id="{D26269C5-40AB-4354-ACE4-C70D2A54EB95}"/>
              </a:ext>
            </a:extLst>
          </p:cNvPr>
          <p:cNvSpPr>
            <a:spLocks noGrp="1"/>
          </p:cNvSpPr>
          <p:nvPr>
            <p:ph idx="1"/>
          </p:nvPr>
        </p:nvSpPr>
        <p:spPr/>
        <p:txBody>
          <a:bodyPr>
            <a:normAutofit/>
          </a:bodyPr>
          <a:lstStyle/>
          <a:p>
            <a:pPr marL="0" indent="0">
              <a:buNone/>
            </a:pPr>
            <a:r>
              <a:rPr lang="en-GB" sz="2000" b="1" dirty="0"/>
              <a:t>Mondays – Art and computing</a:t>
            </a:r>
          </a:p>
          <a:p>
            <a:pPr marL="0" indent="0">
              <a:buNone/>
            </a:pPr>
            <a:r>
              <a:rPr lang="en-GB" sz="2000" b="1" dirty="0"/>
              <a:t>Tuesdays – P.E., R.E., Music</a:t>
            </a:r>
          </a:p>
          <a:p>
            <a:pPr marL="0" indent="0">
              <a:buNone/>
            </a:pPr>
            <a:r>
              <a:rPr lang="en-GB" sz="2000" b="1" dirty="0"/>
              <a:t>Wednesdays – Forest school and PSHE</a:t>
            </a:r>
          </a:p>
          <a:p>
            <a:pPr marL="0" indent="0">
              <a:buNone/>
            </a:pPr>
            <a:r>
              <a:rPr lang="en-GB" sz="2000" b="1" dirty="0"/>
              <a:t>Thursdays – PE and topic</a:t>
            </a:r>
          </a:p>
          <a:p>
            <a:pPr marL="0" indent="0">
              <a:buNone/>
            </a:pPr>
            <a:r>
              <a:rPr lang="en-GB" sz="2000" b="1" dirty="0"/>
              <a:t>Fridays – Science (and more forest school!)</a:t>
            </a:r>
          </a:p>
          <a:p>
            <a:pPr marL="0" indent="0">
              <a:buNone/>
            </a:pPr>
            <a:endParaRPr lang="en-GB" sz="2000" b="1" dirty="0">
              <a:sym typeface="Wingdings" panose="05000000000000000000" pitchFamily="2" charset="2"/>
            </a:endParaRPr>
          </a:p>
          <a:p>
            <a:pPr marL="0" indent="0">
              <a:buNone/>
            </a:pPr>
            <a:r>
              <a:rPr lang="en-GB" sz="2000" b="1" dirty="0">
                <a:sym typeface="Wingdings" panose="05000000000000000000" pitchFamily="2" charset="2"/>
              </a:rPr>
              <a:t>COOL Time</a:t>
            </a:r>
            <a:endParaRPr lang="en-GB" dirty="0"/>
          </a:p>
        </p:txBody>
      </p:sp>
    </p:spTree>
    <p:extLst>
      <p:ext uri="{BB962C8B-B14F-4D97-AF65-F5344CB8AC3E}">
        <p14:creationId xmlns:p14="http://schemas.microsoft.com/office/powerpoint/2010/main" val="39628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434C-E659-419E-BAF8-16256D2E7460}"/>
              </a:ext>
            </a:extLst>
          </p:cNvPr>
          <p:cNvSpPr>
            <a:spLocks noGrp="1"/>
          </p:cNvSpPr>
          <p:nvPr>
            <p:ph type="title"/>
          </p:nvPr>
        </p:nvSpPr>
        <p:spPr/>
        <p:txBody>
          <a:bodyPr/>
          <a:lstStyle/>
          <a:p>
            <a:pPr algn="ctr"/>
            <a:r>
              <a:rPr lang="en-GB" dirty="0"/>
              <a:t>Home Learning</a:t>
            </a:r>
          </a:p>
        </p:txBody>
      </p:sp>
      <p:sp>
        <p:nvSpPr>
          <p:cNvPr id="3" name="Content Placeholder 2">
            <a:extLst>
              <a:ext uri="{FF2B5EF4-FFF2-40B4-BE49-F238E27FC236}">
                <a16:creationId xmlns:a16="http://schemas.microsoft.com/office/drawing/2014/main" id="{C653EEDC-A1C9-4BC9-9A63-E241A4C1170A}"/>
              </a:ext>
            </a:extLst>
          </p:cNvPr>
          <p:cNvSpPr>
            <a:spLocks noGrp="1"/>
          </p:cNvSpPr>
          <p:nvPr>
            <p:ph idx="1"/>
          </p:nvPr>
        </p:nvSpPr>
        <p:spPr/>
        <p:txBody>
          <a:bodyPr/>
          <a:lstStyle/>
          <a:p>
            <a:r>
              <a:rPr lang="en-GB" dirty="0"/>
              <a:t>Mathletics – Monday (checked Monday)</a:t>
            </a:r>
          </a:p>
          <a:p>
            <a:r>
              <a:rPr lang="en-GB" dirty="0"/>
              <a:t>Spellings – Shared through email on Mondays and checked through a dictation task on Friday</a:t>
            </a:r>
          </a:p>
          <a:p>
            <a:r>
              <a:rPr lang="en-GB" dirty="0"/>
              <a:t>Reading (10 minutes reading every day) and engagement with reading for pleasure (library books and home reading)</a:t>
            </a:r>
          </a:p>
          <a:p>
            <a:r>
              <a:rPr lang="en-GB" dirty="0"/>
              <a:t>Phonics words (real and nonsense words) – Phonics Screening (June)</a:t>
            </a:r>
          </a:p>
        </p:txBody>
      </p:sp>
      <p:pic>
        <p:nvPicPr>
          <p:cNvPr id="4" name="Picture 3">
            <a:extLst>
              <a:ext uri="{FF2B5EF4-FFF2-40B4-BE49-F238E27FC236}">
                <a16:creationId xmlns:a16="http://schemas.microsoft.com/office/drawing/2014/main" id="{7F59DC8E-55FF-4091-BB33-60C41D1BB062}"/>
              </a:ext>
            </a:extLst>
          </p:cNvPr>
          <p:cNvPicPr>
            <a:picLocks noChangeAspect="1"/>
          </p:cNvPicPr>
          <p:nvPr/>
        </p:nvPicPr>
        <p:blipFill rotWithShape="1">
          <a:blip r:embed="rId2"/>
          <a:srcRect l="2237" t="30830" r="72368" b="41045"/>
          <a:stretch/>
        </p:blipFill>
        <p:spPr>
          <a:xfrm>
            <a:off x="6244681" y="3753853"/>
            <a:ext cx="5000835" cy="2461553"/>
          </a:xfrm>
          <a:prstGeom prst="rect">
            <a:avLst/>
          </a:prstGeom>
        </p:spPr>
      </p:pic>
    </p:spTree>
    <p:extLst>
      <p:ext uri="{BB962C8B-B14F-4D97-AF65-F5344CB8AC3E}">
        <p14:creationId xmlns:p14="http://schemas.microsoft.com/office/powerpoint/2010/main" val="366488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46DE-8741-4F04-B68B-D65D596B1468}"/>
              </a:ext>
            </a:extLst>
          </p:cNvPr>
          <p:cNvSpPr>
            <a:spLocks noGrp="1"/>
          </p:cNvSpPr>
          <p:nvPr>
            <p:ph type="title"/>
          </p:nvPr>
        </p:nvSpPr>
        <p:spPr>
          <a:xfrm>
            <a:off x="1191087" y="1246276"/>
            <a:ext cx="10058400" cy="1371600"/>
          </a:xfrm>
        </p:spPr>
        <p:txBody>
          <a:bodyPr/>
          <a:lstStyle/>
          <a:p>
            <a:r>
              <a:rPr lang="en-GB" dirty="0"/>
              <a:t>Reading at Home</a:t>
            </a:r>
          </a:p>
        </p:txBody>
      </p:sp>
      <p:sp>
        <p:nvSpPr>
          <p:cNvPr id="3" name="Content Placeholder 2">
            <a:extLst>
              <a:ext uri="{FF2B5EF4-FFF2-40B4-BE49-F238E27FC236}">
                <a16:creationId xmlns:a16="http://schemas.microsoft.com/office/drawing/2014/main" id="{D606EB34-21D2-4AC6-9D14-97DE4648DDF4}"/>
              </a:ext>
            </a:extLst>
          </p:cNvPr>
          <p:cNvSpPr>
            <a:spLocks noGrp="1"/>
          </p:cNvSpPr>
          <p:nvPr>
            <p:ph idx="1"/>
          </p:nvPr>
        </p:nvSpPr>
        <p:spPr>
          <a:xfrm>
            <a:off x="631794" y="3429000"/>
            <a:ext cx="10989076" cy="3429000"/>
          </a:xfrm>
        </p:spPr>
        <p:txBody>
          <a:bodyPr>
            <a:normAutofit/>
          </a:bodyPr>
          <a:lstStyle/>
          <a:p>
            <a:r>
              <a:rPr lang="en-GB" dirty="0"/>
              <a:t>Little and often is fine!  Do your best to read daily with your child.  It does not have to be the whole book!</a:t>
            </a:r>
          </a:p>
          <a:p>
            <a:r>
              <a:rPr lang="en-GB" dirty="0"/>
              <a:t>Re-read each book multiple times for fluency and comprehension…</a:t>
            </a:r>
            <a:br>
              <a:rPr lang="en-GB" dirty="0"/>
            </a:br>
            <a:r>
              <a:rPr lang="en-GB" dirty="0"/>
              <a:t>…remind your children that it’s not a race! </a:t>
            </a:r>
            <a:r>
              <a:rPr lang="en-GB" dirty="0">
                <a:sym typeface="Wingdings" panose="05000000000000000000" pitchFamily="2" charset="2"/>
              </a:rPr>
              <a:t> </a:t>
            </a:r>
          </a:p>
          <a:p>
            <a:r>
              <a:rPr lang="en-GB" dirty="0">
                <a:sym typeface="Wingdings" panose="05000000000000000000" pitchFamily="2" charset="2"/>
              </a:rPr>
              <a:t>Modelling reading to your child at this stage is also really important.  Sharing books together is a special time to share.  </a:t>
            </a:r>
          </a:p>
          <a:p>
            <a:r>
              <a:rPr lang="en-GB" dirty="0">
                <a:sym typeface="Wingdings" panose="05000000000000000000" pitchFamily="2" charset="2"/>
              </a:rPr>
              <a:t>At school, an adult will listen to your child read once a week (in addition to daily reading foci in phonics).  We WELCOME volunteer readers  to increase this!  If you, grandparents, other family member, or a friend of the school can spare any time at all in an afternoon to listen to readers, please, please do let us know.   You may not necessarily be assigned to Diamonds Class, but you would free up other volunteers to come in to us and hear more readers.</a:t>
            </a:r>
          </a:p>
          <a:p>
            <a:endParaRPr lang="en-GB" dirty="0"/>
          </a:p>
          <a:p>
            <a:endParaRPr lang="en-GB" dirty="0"/>
          </a:p>
        </p:txBody>
      </p:sp>
      <p:pic>
        <p:nvPicPr>
          <p:cNvPr id="4" name="Picture 3">
            <a:extLst>
              <a:ext uri="{FF2B5EF4-FFF2-40B4-BE49-F238E27FC236}">
                <a16:creationId xmlns:a16="http://schemas.microsoft.com/office/drawing/2014/main" id="{1A396B6C-A532-4540-A2A7-7722C59F81D7}"/>
              </a:ext>
            </a:extLst>
          </p:cNvPr>
          <p:cNvPicPr>
            <a:picLocks noChangeAspect="1"/>
          </p:cNvPicPr>
          <p:nvPr/>
        </p:nvPicPr>
        <p:blipFill>
          <a:blip r:embed="rId2"/>
          <a:stretch>
            <a:fillRect/>
          </a:stretch>
        </p:blipFill>
        <p:spPr>
          <a:xfrm>
            <a:off x="6702655" y="499368"/>
            <a:ext cx="5049170" cy="2838636"/>
          </a:xfrm>
          <a:prstGeom prst="rect">
            <a:avLst/>
          </a:prstGeom>
        </p:spPr>
      </p:pic>
    </p:spTree>
    <p:extLst>
      <p:ext uri="{BB962C8B-B14F-4D97-AF65-F5344CB8AC3E}">
        <p14:creationId xmlns:p14="http://schemas.microsoft.com/office/powerpoint/2010/main" val="76813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495C-3F06-48B4-82D6-6775E1D966B7}"/>
              </a:ext>
            </a:extLst>
          </p:cNvPr>
          <p:cNvSpPr>
            <a:spLocks noGrp="1"/>
          </p:cNvSpPr>
          <p:nvPr>
            <p:ph type="title"/>
          </p:nvPr>
        </p:nvSpPr>
        <p:spPr/>
        <p:txBody>
          <a:bodyPr/>
          <a:lstStyle/>
          <a:p>
            <a:r>
              <a:rPr lang="en-GB" dirty="0"/>
              <a:t>The Books We Send Home…</a:t>
            </a:r>
          </a:p>
        </p:txBody>
      </p:sp>
      <p:sp>
        <p:nvSpPr>
          <p:cNvPr id="3" name="Content Placeholder 2">
            <a:extLst>
              <a:ext uri="{FF2B5EF4-FFF2-40B4-BE49-F238E27FC236}">
                <a16:creationId xmlns:a16="http://schemas.microsoft.com/office/drawing/2014/main" id="{75DEBE02-1082-42FA-83B4-9B04EFD0D6E3}"/>
              </a:ext>
            </a:extLst>
          </p:cNvPr>
          <p:cNvSpPr>
            <a:spLocks noGrp="1"/>
          </p:cNvSpPr>
          <p:nvPr>
            <p:ph idx="1"/>
          </p:nvPr>
        </p:nvSpPr>
        <p:spPr>
          <a:xfrm>
            <a:off x="825623" y="1624614"/>
            <a:ext cx="10299577" cy="4328130"/>
          </a:xfrm>
        </p:spPr>
        <p:txBody>
          <a:bodyPr>
            <a:normAutofit/>
          </a:bodyPr>
          <a:lstStyle/>
          <a:p>
            <a:r>
              <a:rPr lang="en-GB" sz="1700" i="1" dirty="0"/>
              <a:t>These books need to remain in your child’s book bag (and brought into school) each day alongside their reading record.  It is really important, that any reading you do at home, is logged in your child’s reading record as a celebration of their progress.</a:t>
            </a:r>
            <a:endParaRPr lang="en-GB" sz="1700" b="1" i="1" dirty="0"/>
          </a:p>
          <a:p>
            <a:endParaRPr lang="en-GB" sz="1700" b="1" dirty="0"/>
          </a:p>
          <a:p>
            <a:r>
              <a:rPr lang="en-GB" sz="1700" b="1" dirty="0"/>
              <a:t>Reading Diary </a:t>
            </a:r>
            <a:r>
              <a:rPr lang="en-GB" sz="1700" dirty="0"/>
              <a:t>– please record, even if it is just initials and page numbers.   </a:t>
            </a:r>
          </a:p>
          <a:p>
            <a:pPr marL="0" indent="0">
              <a:buNone/>
            </a:pPr>
            <a:r>
              <a:rPr lang="en-GB" sz="1700" dirty="0"/>
              <a:t>You will also find logins and websites in the diaries, as well as any notes about lunchtimes etc.</a:t>
            </a:r>
          </a:p>
          <a:p>
            <a:pPr marL="0" indent="0">
              <a:buNone/>
            </a:pPr>
            <a:r>
              <a:rPr lang="en-GB" sz="1700" dirty="0"/>
              <a:t>Please ensure the Home-School agreement pages are read and signed.</a:t>
            </a:r>
          </a:p>
          <a:p>
            <a:pPr marL="0" indent="0">
              <a:buNone/>
            </a:pPr>
            <a:endParaRPr lang="en-GB" sz="1700" dirty="0"/>
          </a:p>
          <a:p>
            <a:r>
              <a:rPr lang="en-GB" sz="1700" b="1" dirty="0"/>
              <a:t>Decoding Book </a:t>
            </a:r>
            <a:r>
              <a:rPr lang="en-GB" sz="1700" dirty="0"/>
              <a:t>– matched to your child’s current phonics level.   They should be able to sound out and blend these words, and recognise most of the tricky words in this book.   Please re-read with your child to help them become more fluent before requesting to change the book!</a:t>
            </a:r>
          </a:p>
        </p:txBody>
      </p:sp>
      <p:sp>
        <p:nvSpPr>
          <p:cNvPr id="4" name="Rectangle 3">
            <a:extLst>
              <a:ext uri="{FF2B5EF4-FFF2-40B4-BE49-F238E27FC236}">
                <a16:creationId xmlns:a16="http://schemas.microsoft.com/office/drawing/2014/main" id="{849ADD07-5646-4E80-8452-3E348ABDE3ED}"/>
              </a:ext>
            </a:extLst>
          </p:cNvPr>
          <p:cNvSpPr/>
          <p:nvPr/>
        </p:nvSpPr>
        <p:spPr>
          <a:xfrm>
            <a:off x="8587338" y="2514574"/>
            <a:ext cx="1657826" cy="276999"/>
          </a:xfrm>
          <a:prstGeom prst="rect">
            <a:avLst/>
          </a:prstGeom>
          <a:noFill/>
        </p:spPr>
        <p:txBody>
          <a:bodyPr wrap="none" lIns="91440" tIns="45720" rIns="91440" bIns="45720">
            <a:spAutoFit/>
          </a:bodyPr>
          <a:lstStyle/>
          <a:p>
            <a:pPr algn="ctr"/>
            <a:r>
              <a:rPr lang="en-US" sz="1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Apologies for typos!</a:t>
            </a:r>
          </a:p>
        </p:txBody>
      </p:sp>
    </p:spTree>
    <p:extLst>
      <p:ext uri="{BB962C8B-B14F-4D97-AF65-F5344CB8AC3E}">
        <p14:creationId xmlns:p14="http://schemas.microsoft.com/office/powerpoint/2010/main" val="120869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495C-3F06-48B4-82D6-6775E1D966B7}"/>
              </a:ext>
            </a:extLst>
          </p:cNvPr>
          <p:cNvSpPr>
            <a:spLocks noGrp="1"/>
          </p:cNvSpPr>
          <p:nvPr>
            <p:ph type="title"/>
          </p:nvPr>
        </p:nvSpPr>
        <p:spPr/>
        <p:txBody>
          <a:bodyPr/>
          <a:lstStyle/>
          <a:p>
            <a:r>
              <a:rPr lang="en-GB" dirty="0"/>
              <a:t>The Books We Send Home…</a:t>
            </a:r>
          </a:p>
        </p:txBody>
      </p:sp>
      <p:sp>
        <p:nvSpPr>
          <p:cNvPr id="3" name="Content Placeholder 2">
            <a:extLst>
              <a:ext uri="{FF2B5EF4-FFF2-40B4-BE49-F238E27FC236}">
                <a16:creationId xmlns:a16="http://schemas.microsoft.com/office/drawing/2014/main" id="{75DEBE02-1082-42FA-83B4-9B04EFD0D6E3}"/>
              </a:ext>
            </a:extLst>
          </p:cNvPr>
          <p:cNvSpPr>
            <a:spLocks noGrp="1"/>
          </p:cNvSpPr>
          <p:nvPr>
            <p:ph idx="1"/>
          </p:nvPr>
        </p:nvSpPr>
        <p:spPr>
          <a:xfrm>
            <a:off x="825623" y="1624614"/>
            <a:ext cx="10299577" cy="4328130"/>
          </a:xfrm>
        </p:spPr>
        <p:txBody>
          <a:bodyPr>
            <a:noAutofit/>
          </a:bodyPr>
          <a:lstStyle/>
          <a:p>
            <a:r>
              <a:rPr lang="en-GB" sz="1700" b="1" dirty="0"/>
              <a:t>Fluency Book </a:t>
            </a:r>
            <a:r>
              <a:rPr lang="en-GB" sz="1700" dirty="0"/>
              <a:t>– these are usually books that are easy to decode for your child, so they can read them more independently.  This means you can discuss the text, what is happening , make predictions, discuss emotions etc more readily without getting caught up in decoding the individual words. Most often, these texts are texts that your child has already read and it is a great opportunity to talk about the vocabulary used.  </a:t>
            </a:r>
            <a:br>
              <a:rPr lang="en-GB" sz="1700" dirty="0"/>
            </a:br>
            <a:endParaRPr lang="en-GB" sz="1700" dirty="0"/>
          </a:p>
          <a:p>
            <a:r>
              <a:rPr lang="en-GB" sz="1700" b="1" dirty="0"/>
              <a:t>Library Book </a:t>
            </a:r>
            <a:r>
              <a:rPr lang="en-GB" sz="1700" dirty="0"/>
              <a:t>– Your child has chosen this book from the library as their reading for pleasure book.   Again, read it together, enjoy it, and occasionally ask your child to play games, like ‘spot all the letter s that you can see on this page,’ or ‘can you see the word ‘and?’</a:t>
            </a:r>
          </a:p>
        </p:txBody>
      </p:sp>
    </p:spTree>
    <p:extLst>
      <p:ext uri="{BB962C8B-B14F-4D97-AF65-F5344CB8AC3E}">
        <p14:creationId xmlns:p14="http://schemas.microsoft.com/office/powerpoint/2010/main" val="70859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D3DE-A433-48BD-988F-F30ED2D655EA}"/>
              </a:ext>
            </a:extLst>
          </p:cNvPr>
          <p:cNvSpPr>
            <a:spLocks noGrp="1"/>
          </p:cNvSpPr>
          <p:nvPr>
            <p:ph type="title"/>
          </p:nvPr>
        </p:nvSpPr>
        <p:spPr/>
        <p:txBody>
          <a:bodyPr/>
          <a:lstStyle/>
          <a:p>
            <a:r>
              <a:rPr lang="en-GB" dirty="0"/>
              <a:t>Changing Your Child’s Reading Books</a:t>
            </a:r>
          </a:p>
        </p:txBody>
      </p:sp>
      <p:sp>
        <p:nvSpPr>
          <p:cNvPr id="3" name="Content Placeholder 2">
            <a:extLst>
              <a:ext uri="{FF2B5EF4-FFF2-40B4-BE49-F238E27FC236}">
                <a16:creationId xmlns:a16="http://schemas.microsoft.com/office/drawing/2014/main" id="{754A83D1-F05E-4394-9ACB-761874AA39EF}"/>
              </a:ext>
            </a:extLst>
          </p:cNvPr>
          <p:cNvSpPr>
            <a:spLocks noGrp="1"/>
          </p:cNvSpPr>
          <p:nvPr>
            <p:ph idx="1"/>
          </p:nvPr>
        </p:nvSpPr>
        <p:spPr/>
        <p:txBody>
          <a:bodyPr/>
          <a:lstStyle/>
          <a:p>
            <a:pPr marL="0" indent="0">
              <a:buNone/>
            </a:pPr>
            <a:r>
              <a:rPr lang="en-GB" sz="2400" dirty="0"/>
              <a:t>Your child’s book changeover day is a </a:t>
            </a:r>
            <a:r>
              <a:rPr lang="en-GB" sz="2400" b="1" u="sng" dirty="0"/>
              <a:t>Monday</a:t>
            </a:r>
            <a:r>
              <a:rPr lang="en-GB" sz="2400" dirty="0"/>
              <a:t>. Please ensure it is clear that you have read both books at least twice and you are ready for them to be changed.  </a:t>
            </a:r>
          </a:p>
          <a:p>
            <a:pPr marL="0" indent="0">
              <a:buNone/>
            </a:pPr>
            <a:endParaRPr lang="en-GB" sz="2400" dirty="0"/>
          </a:p>
          <a:p>
            <a:pPr marL="0" indent="0">
              <a:buNone/>
            </a:pPr>
            <a:r>
              <a:rPr lang="en-GB" sz="2400" dirty="0"/>
              <a:t>Please note, Monday will be our </a:t>
            </a:r>
            <a:r>
              <a:rPr lang="en-GB" sz="2400" u="sng" dirty="0"/>
              <a:t>only</a:t>
            </a:r>
            <a:r>
              <a:rPr lang="en-GB" sz="2400" dirty="0"/>
              <a:t> book changing day.  </a:t>
            </a:r>
          </a:p>
          <a:p>
            <a:pPr marL="0" indent="0">
              <a:buNone/>
            </a:pPr>
            <a:endParaRPr lang="en-GB" sz="2400" dirty="0"/>
          </a:p>
          <a:p>
            <a:pPr marL="0" indent="0">
              <a:buNone/>
            </a:pPr>
            <a:r>
              <a:rPr lang="en-GB" sz="2400" dirty="0"/>
              <a:t>LIBRARY BOOK CHANGE IS FRIDAYS </a:t>
            </a:r>
            <a:r>
              <a:rPr lang="en-GB" sz="2400" dirty="0">
                <a:sym typeface="Wingdings" panose="05000000000000000000" pitchFamily="2" charset="2"/>
              </a:rPr>
              <a:t></a:t>
            </a:r>
            <a:endParaRPr lang="en-GB" sz="2400" dirty="0"/>
          </a:p>
          <a:p>
            <a:pPr marL="0" indent="0">
              <a:buNone/>
            </a:pPr>
            <a:endParaRPr lang="en-GB" dirty="0"/>
          </a:p>
        </p:txBody>
      </p:sp>
    </p:spTree>
    <p:extLst>
      <p:ext uri="{BB962C8B-B14F-4D97-AF65-F5344CB8AC3E}">
        <p14:creationId xmlns:p14="http://schemas.microsoft.com/office/powerpoint/2010/main" val="13482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986</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Century Gothic</vt:lpstr>
      <vt:lpstr>Garamond</vt:lpstr>
      <vt:lpstr>Segoe UI Emoji</vt:lpstr>
      <vt:lpstr>Wingdings</vt:lpstr>
      <vt:lpstr>SavonVTI</vt:lpstr>
      <vt:lpstr>Diamond Class</vt:lpstr>
      <vt:lpstr>Staff</vt:lpstr>
      <vt:lpstr>Morning Timetable</vt:lpstr>
      <vt:lpstr>Afternoon Timetable – Autumn 1</vt:lpstr>
      <vt:lpstr>Home Learning</vt:lpstr>
      <vt:lpstr>Reading at Home</vt:lpstr>
      <vt:lpstr>The Books We Send Home…</vt:lpstr>
      <vt:lpstr>The Books We Send Home…</vt:lpstr>
      <vt:lpstr>Changing Your Child’s Reading Books</vt:lpstr>
      <vt:lpstr>What they will need</vt:lpstr>
      <vt:lpstr>Celebration Worship </vt:lpstr>
      <vt:lpstr>Birthdays</vt:lpstr>
      <vt:lpstr>Extra-curricular Learning:</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2021-09-12T21:52:11Z</dcterms:created>
  <dcterms:modified xsi:type="dcterms:W3CDTF">2023-09-11T11:17:04Z</dcterms:modified>
</cp:coreProperties>
</file>