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116" d="100"/>
          <a:sy n="116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23E3-3C50-4962-8496-913A57CA186E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E2632-DDFA-4054-AC5C-BE80DBEFE491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84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E2632-DDFA-4054-AC5C-BE80DBEFE491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154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0E9B-5772-4E6A-AB3C-6F8D960AB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0C321-5730-48BC-92C1-C13BCE96F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33AB4-2519-49AC-BABF-134B4AFB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0FBC0-23CB-4A0D-AF52-D6DBA38E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0684C-50E2-4656-A1C4-ED322911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07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4383-517E-4B88-BDE1-1BBF3E6AE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7E293-4875-4DD1-AA3E-50F594DC6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044E3-3CB7-416B-8F38-139F1E55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41E18-9A45-4537-8B11-E076BFA0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A06E3-E472-40D5-A14E-1251140D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135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651C1-21F1-4124-83C3-4BA5DA1ED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18DCE-4752-4686-B754-D2B2B0C2A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412EF-1F05-47FB-B806-52F0A613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CEA76-B4BC-40B0-8CFE-6019FED6F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339EE-3909-4294-A60D-B1C3161A4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85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79B0-2B2D-4FFE-B2E8-08E547F2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B6E6E-4D71-499A-A9F9-0A95570B4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BDF2D-9641-4B70-BC46-3D68C75D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E35B4-0BC9-4B97-BCD0-74AC009B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2C35-2216-495E-B78F-570DD2B5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41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79CA-5CDE-40A3-A4AD-CD6DF6DE4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14ED8-2048-4F05-94E6-529A6B32F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9BCBD-53D6-43A0-9CC0-DE770897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4F5E-EB88-451E-B687-EF642971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3CB69-2DFB-4CAD-AFCC-E708ED15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429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990D-C275-48CE-939D-DE9B6128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BB38A-5A74-4843-B453-A5C35DBFE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B1F2A-CF92-402D-AD12-F8D357AA1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4D8E9-A971-4E7D-9D82-884F57B07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D6A99-26F3-42CD-87C0-8E415861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53ADF-8D8A-4603-9BCA-2CB62C550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157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9A473-2780-437D-B6E0-1AF04F28E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9A005-309A-4DF5-B938-0F55D8237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05590-29A4-4F86-A160-E2CE275CD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19B84-9731-4353-8A0F-7BF619D24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8E3DE8-BCC5-4876-8F0C-8C0260A7B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B78CF8-B77A-498E-9E26-3021BC40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BECDA-FDBC-49AE-A640-00B32BF4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EBAE3B-A192-46F9-BC49-0689069C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80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DBE3-3D0D-4C9F-9077-A77764C7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F1913-A292-4EB3-BC18-91C0E772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C0B-27FE-4099-A94E-3BE489BB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59E41-6174-4467-ABDC-F4F4C535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727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6FB981-EA1A-46EE-8FC6-07C49268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2F79C-87B9-46E5-B180-EEA70C097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3A64C-9C07-4B86-B2FD-54B18CF8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389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2CAA7-5E3D-479F-BA79-22EEDAD1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8C2B9-54FD-41B2-AAE7-911D83DFC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D30F5-6B92-40E7-851D-1057EFEC7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6256E-2D9B-498A-B8C6-87E47310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18D73-BFC8-4002-9363-517096806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8B367-8735-47CE-8077-3E1C7F700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968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E931-2D04-4D59-9A68-214718015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C19FF5-50D9-4934-915E-179BDF3346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8B6A3-8BD3-4460-BBD8-2AFCB2146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3277-3C3B-475E-8BB7-A25619E2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4C689-F5C2-4D9D-8D02-571578A4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74417-9E3F-44D7-9F91-3A2B35C5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71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C16216-F73E-4F66-884C-007FDA63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C8F84-C3BF-4100-98BD-C57F3D75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3E36F-D0F0-4099-9069-0FC41D6A7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A5358-5742-4CEF-B539-DECF626B7816}" type="datetimeFigureOut">
              <a:rPr lang="fr-FR" smtClean="0"/>
              <a:t>15/04/2025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4A8ED-2A0C-4216-A245-47916746E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E7B9D-FCE1-473C-A32E-C76488A1B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BAF6F-91EB-4CB6-8829-977205BE06C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092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501A61-5008-463F-8BF2-ED4D06C73100}"/>
              </a:ext>
            </a:extLst>
          </p:cNvPr>
          <p:cNvSpPr txBox="1"/>
          <p:nvPr/>
        </p:nvSpPr>
        <p:spPr>
          <a:xfrm>
            <a:off x="2926080" y="267286"/>
            <a:ext cx="592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is the Baha’i Faith?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AA001-3887-4064-A865-2EC60A1FD1DD}"/>
              </a:ext>
            </a:extLst>
          </p:cNvPr>
          <p:cNvSpPr txBox="1"/>
          <p:nvPr/>
        </p:nvSpPr>
        <p:spPr>
          <a:xfrm>
            <a:off x="117555" y="1645136"/>
            <a:ext cx="2915931" cy="2123658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RE Skills to develop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 can discuss why worshippers choose to attend a particular place of worship and what it means to belong.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 can reflect on my own values and explore what I can learn from the value of believers.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 can describe religions and world views, connecting my ideas and prior learning.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456A79-3D07-4026-9C0D-AA735ECA4AB9}"/>
              </a:ext>
            </a:extLst>
          </p:cNvPr>
          <p:cNvSpPr txBox="1"/>
          <p:nvPr/>
        </p:nvSpPr>
        <p:spPr>
          <a:xfrm>
            <a:off x="89195" y="5689919"/>
            <a:ext cx="11929302" cy="1015663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Our End Points: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Emerging: I can talk about who Baha’u’llah was and say why he was important to his followers.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Expected: I can explore some of the key concepts and main figures of the Baha’i Faith. I can explore the teaching of Unity.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Exceeding: I can explain who the Bab and Baha’u’llah were in relation to the Baha'i Faith. I can describe the Festival of Ridvan and say why it is important to Baha’is.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A9A557-E6A6-49E8-8EA5-42F634BD2664}"/>
              </a:ext>
            </a:extLst>
          </p:cNvPr>
          <p:cNvSpPr txBox="1"/>
          <p:nvPr/>
        </p:nvSpPr>
        <p:spPr>
          <a:xfrm>
            <a:off x="117554" y="3878981"/>
            <a:ext cx="2808525" cy="1661993"/>
          </a:xfrm>
          <a:prstGeom prst="rect">
            <a:avLst/>
          </a:prstGeom>
          <a:solidFill>
            <a:srgbClr val="BF95D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/>
              <a:t>Key Stories</a:t>
            </a:r>
            <a:endParaRPr lang="fr-FR" dirty="0"/>
          </a:p>
          <a:p>
            <a:r>
              <a:rPr lang="fr-FR" sz="1100" dirty="0"/>
              <a:t>Baha’u’llah wrote many books and letters, and Abduu’l-Baha also wrote many books and letters which Bahaïs see as special.</a:t>
            </a:r>
          </a:p>
          <a:p>
            <a:r>
              <a:rPr lang="fr-FR" sz="1100" dirty="0"/>
              <a:t>Finally Baha’u’llah’s Great Grandson Shoghi Effendi wrote lots of books and letters which Baha’is use to better understand the writings of Baha’u’llah and Abdu’l-Baha. The most important of these books is the’ Aqdas’.</a:t>
            </a:r>
            <a:endParaRPr lang="fr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85386-8F5B-445A-AF16-2E403D78E8B9}"/>
              </a:ext>
            </a:extLst>
          </p:cNvPr>
          <p:cNvSpPr txBox="1"/>
          <p:nvPr/>
        </p:nvSpPr>
        <p:spPr>
          <a:xfrm>
            <a:off x="3367315" y="1321971"/>
            <a:ext cx="3236686" cy="1938992"/>
          </a:xfrm>
          <a:prstGeom prst="rect">
            <a:avLst/>
          </a:prstGeom>
          <a:solidFill>
            <a:srgbClr val="BF95D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Our Enquiry Steps: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What is the Baha’i Faith?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Who was the Bab?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Who was Baha’u’llah?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Why is Unity so important in the Baha’i Faith?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How do Baha’is pray and who do they worship?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Is there a special place of worship for Baha’is?</a:t>
            </a:r>
            <a:endParaRPr lang="fr-FR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34F30CC-FD19-4A2F-8066-4A45078A7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59775"/>
              </p:ext>
            </p:extLst>
          </p:nvPr>
        </p:nvGraphicFramePr>
        <p:xfrm>
          <a:off x="6718249" y="1296122"/>
          <a:ext cx="5146029" cy="40030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75922">
                  <a:extLst>
                    <a:ext uri="{9D8B030D-6E8A-4147-A177-3AD203B41FA5}">
                      <a16:colId xmlns:a16="http://schemas.microsoft.com/office/drawing/2014/main" val="961561822"/>
                    </a:ext>
                  </a:extLst>
                </a:gridCol>
                <a:gridCol w="4070107">
                  <a:extLst>
                    <a:ext uri="{9D8B030D-6E8A-4147-A177-3AD203B41FA5}">
                      <a16:colId xmlns:a16="http://schemas.microsoft.com/office/drawing/2014/main" val="8979260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Key Vocabulary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Definition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12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5 Fingers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Bahaï,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Bahaïs, Houses of Worship, Aqdas, Nine Sided Star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38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Bâb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Bâb means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‘Gate’. He said he was the Gateway to the next religion, which would unite the world.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8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Baha’u’llah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Glory of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3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a Bahaï means that a person believes that Baha’u’llah is the manifestation of God for this time. A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Bahaï strives to follow his teachings and observes his laws.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208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united or joined as a whole.</a:t>
                      </a:r>
                    </a:p>
                    <a:p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Bahaïs believe the world should be united. That all human beings should be like one family.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09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Houses</a:t>
                      </a:r>
                      <a:r>
                        <a:rPr lang="fr-FR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Worship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Houses of Worship are the religious place of worship. They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also known as Mashriqu’l-Adhkar.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00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Ridvan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Ridvan means ‘Paradise’. It is the name for the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Garden of Ridvan outside Baghdâd. Baha’u’llah stayed there for twelve days.</a:t>
                      </a:r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Nine Sided Star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fr-FR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symbol of perfection and unity. </a:t>
                      </a:r>
                    </a:p>
                    <a:p>
                      <a:endParaRPr lang="fr-F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71027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BE21D17-13E4-441B-8D46-0135DDABFF37}"/>
              </a:ext>
            </a:extLst>
          </p:cNvPr>
          <p:cNvSpPr txBox="1"/>
          <p:nvPr/>
        </p:nvSpPr>
        <p:spPr>
          <a:xfrm>
            <a:off x="3194077" y="3381595"/>
            <a:ext cx="3467048" cy="2308324"/>
          </a:xfrm>
          <a:prstGeom prst="rect">
            <a:avLst/>
          </a:prstGeom>
          <a:solidFill>
            <a:srgbClr val="BF95D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Key Artefacts and Symbols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Picture 2" descr="United States Department of Veterans Affairs emblems for ...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315" y="267285"/>
            <a:ext cx="1143000" cy="1123950"/>
          </a:xfrm>
          <a:prstGeom prst="rect">
            <a:avLst/>
          </a:prstGeom>
        </p:spPr>
      </p:pic>
      <p:pic>
        <p:nvPicPr>
          <p:cNvPr id="11" name="Picture 10" descr="United States Department of Veterans Affairs emblems for ...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49" y="3673450"/>
            <a:ext cx="1043180" cy="717211"/>
          </a:xfrm>
          <a:prstGeom prst="rect">
            <a:avLst/>
          </a:prstGeom>
        </p:spPr>
      </p:pic>
      <p:pic>
        <p:nvPicPr>
          <p:cNvPr id="12" name="Picture 11" descr="File:Bahá'í House of Worship, Battambang.jpg - Wikipedia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167" y="3619572"/>
            <a:ext cx="1210250" cy="774081"/>
          </a:xfrm>
          <a:prstGeom prst="rect">
            <a:avLst/>
          </a:prstGeom>
        </p:spPr>
      </p:pic>
      <p:pic>
        <p:nvPicPr>
          <p:cNvPr id="16" name="Picture 15" descr="Bright Nepenthe: August 20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28" y="4657775"/>
            <a:ext cx="905705" cy="765030"/>
          </a:xfrm>
          <a:prstGeom prst="rect">
            <a:avLst/>
          </a:prstGeom>
        </p:spPr>
      </p:pic>
      <p:pic>
        <p:nvPicPr>
          <p:cNvPr id="17" name="Picture 16" descr="may: Ridván Garden | One Heart Art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141" y="4571976"/>
            <a:ext cx="1271287" cy="936628"/>
          </a:xfrm>
          <a:prstGeom prst="rect">
            <a:avLst/>
          </a:prstGeom>
        </p:spPr>
      </p:pic>
      <p:pic>
        <p:nvPicPr>
          <p:cNvPr id="18" name="Picture 17" descr="Kitáb-i-Aqdas – Wikipedia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81" y="4514285"/>
            <a:ext cx="848760" cy="106598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415094" y="5305888"/>
            <a:ext cx="416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One God, One Religion, One Human Race</a:t>
            </a:r>
          </a:p>
        </p:txBody>
      </p:sp>
    </p:spTree>
    <p:extLst>
      <p:ext uri="{BB962C8B-B14F-4D97-AF65-F5344CB8AC3E}">
        <p14:creationId xmlns:p14="http://schemas.microsoft.com/office/powerpoint/2010/main" val="46702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431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Anstice</dc:creator>
  <cp:lastModifiedBy>Sarah Barnes</cp:lastModifiedBy>
  <cp:revision>44</cp:revision>
  <dcterms:created xsi:type="dcterms:W3CDTF">2020-04-29T09:31:10Z</dcterms:created>
  <dcterms:modified xsi:type="dcterms:W3CDTF">2025-04-15T12:34:44Z</dcterms:modified>
</cp:coreProperties>
</file>