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0" r:id="rId5"/>
    <p:sldId id="273" r:id="rId6"/>
    <p:sldId id="263" r:id="rId7"/>
    <p:sldId id="269" r:id="rId8"/>
    <p:sldId id="271" r:id="rId9"/>
    <p:sldId id="274" r:id="rId10"/>
    <p:sldId id="276"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9/8/2026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9/8/2026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9/8/2026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9/8/2026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9/8/2026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en-US" sz="4400" dirty="0">
                <a:solidFill>
                  <a:schemeClr val="tx1"/>
                </a:solidFill>
              </a:rPr>
              <a:t>Diamond Class</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r>
              <a:rPr lang="en-US" dirty="0">
                <a:solidFill>
                  <a:schemeClr val="tx1"/>
                </a:solidFill>
              </a:rPr>
              <a:t>Year 1</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30C6-C4E1-45AE-BA0E-95C0B8B9379A}"/>
              </a:ext>
            </a:extLst>
          </p:cNvPr>
          <p:cNvSpPr>
            <a:spLocks noGrp="1"/>
          </p:cNvSpPr>
          <p:nvPr>
            <p:ph type="title"/>
          </p:nvPr>
        </p:nvSpPr>
        <p:spPr/>
        <p:txBody>
          <a:bodyPr/>
          <a:lstStyle/>
          <a:p>
            <a:r>
              <a:rPr lang="en-GB" dirty="0"/>
              <a:t>Costs for the year</a:t>
            </a:r>
          </a:p>
        </p:txBody>
      </p:sp>
      <p:sp>
        <p:nvSpPr>
          <p:cNvPr id="3" name="Content Placeholder 2">
            <a:extLst>
              <a:ext uri="{FF2B5EF4-FFF2-40B4-BE49-F238E27FC236}">
                <a16:creationId xmlns:a16="http://schemas.microsoft.com/office/drawing/2014/main" id="{B1350672-2F9A-4781-87AC-B50DC6E97246}"/>
              </a:ext>
            </a:extLst>
          </p:cNvPr>
          <p:cNvSpPr>
            <a:spLocks noGrp="1"/>
          </p:cNvSpPr>
          <p:nvPr>
            <p:ph idx="1"/>
          </p:nvPr>
        </p:nvSpPr>
        <p:spPr/>
        <p:txBody>
          <a:bodyPr>
            <a:normAutofit lnSpcReduction="10000"/>
          </a:bodyPr>
          <a:lstStyle/>
          <a:p>
            <a:r>
              <a:rPr lang="en-GB" sz="2800" dirty="0"/>
              <a:t>Nativity costume (£5-£10)</a:t>
            </a:r>
          </a:p>
          <a:p>
            <a:r>
              <a:rPr lang="en-GB" sz="2800" dirty="0"/>
              <a:t>Christmas party (£2)</a:t>
            </a:r>
          </a:p>
          <a:p>
            <a:r>
              <a:rPr lang="en-GB" sz="2800" dirty="0"/>
              <a:t>Christmas school dinner</a:t>
            </a:r>
          </a:p>
          <a:p>
            <a:r>
              <a:rPr lang="en-GB" sz="2800" dirty="0"/>
              <a:t>Tuck shop via Arbor (£11 for the year)</a:t>
            </a:r>
          </a:p>
          <a:p>
            <a:r>
              <a:rPr lang="en-GB" sz="2800" dirty="0"/>
              <a:t>Swimming – summer term £25 &amp; £10 for subsequent children</a:t>
            </a:r>
          </a:p>
          <a:p>
            <a:r>
              <a:rPr lang="en-GB" sz="2800" dirty="0"/>
              <a:t>A school trip (~£20)</a:t>
            </a:r>
          </a:p>
        </p:txBody>
      </p:sp>
    </p:spTree>
    <p:extLst>
      <p:ext uri="{BB962C8B-B14F-4D97-AF65-F5344CB8AC3E}">
        <p14:creationId xmlns:p14="http://schemas.microsoft.com/office/powerpoint/2010/main" val="2016149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030C6-C4E1-45AE-BA0E-95C0B8B9379A}"/>
              </a:ext>
            </a:extLst>
          </p:cNvPr>
          <p:cNvSpPr>
            <a:spLocks noGrp="1"/>
          </p:cNvSpPr>
          <p:nvPr>
            <p:ph type="title"/>
          </p:nvPr>
        </p:nvSpPr>
        <p:spPr/>
        <p:txBody>
          <a:bodyPr/>
          <a:lstStyle/>
          <a:p>
            <a:r>
              <a:rPr lang="en-GB" dirty="0"/>
              <a:t>Things to come:</a:t>
            </a:r>
          </a:p>
        </p:txBody>
      </p:sp>
      <p:sp>
        <p:nvSpPr>
          <p:cNvPr id="3" name="Content Placeholder 2">
            <a:extLst>
              <a:ext uri="{FF2B5EF4-FFF2-40B4-BE49-F238E27FC236}">
                <a16:creationId xmlns:a16="http://schemas.microsoft.com/office/drawing/2014/main" id="{B1350672-2F9A-4781-87AC-B50DC6E97246}"/>
              </a:ext>
            </a:extLst>
          </p:cNvPr>
          <p:cNvSpPr>
            <a:spLocks noGrp="1"/>
          </p:cNvSpPr>
          <p:nvPr>
            <p:ph idx="1"/>
          </p:nvPr>
        </p:nvSpPr>
        <p:spPr/>
        <p:txBody>
          <a:bodyPr>
            <a:normAutofit/>
          </a:bodyPr>
          <a:lstStyle/>
          <a:p>
            <a:r>
              <a:rPr lang="en-GB" sz="2800" dirty="0"/>
              <a:t>Phonics screening workshop (Monday 8</a:t>
            </a:r>
            <a:r>
              <a:rPr lang="en-GB" sz="2800" baseline="30000" dirty="0"/>
              <a:t>th</a:t>
            </a:r>
            <a:r>
              <a:rPr lang="en-GB" sz="2800" dirty="0"/>
              <a:t> March – 3pm)</a:t>
            </a:r>
          </a:p>
          <a:p>
            <a:r>
              <a:rPr lang="en-GB" sz="2800" dirty="0"/>
              <a:t>Nativity parts – please, please support your children to learn their line(s) </a:t>
            </a:r>
          </a:p>
          <a:p>
            <a:r>
              <a:rPr lang="en-GB" sz="2800" dirty="0"/>
              <a:t>Keep checking weekly newsletter for key dates!</a:t>
            </a:r>
          </a:p>
        </p:txBody>
      </p:sp>
    </p:spTree>
    <p:extLst>
      <p:ext uri="{BB962C8B-B14F-4D97-AF65-F5344CB8AC3E}">
        <p14:creationId xmlns:p14="http://schemas.microsoft.com/office/powerpoint/2010/main" val="229567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601CB-E71F-4963-BA95-6A1CC8B57577}"/>
              </a:ext>
            </a:extLst>
          </p:cNvPr>
          <p:cNvSpPr>
            <a:spLocks noGrp="1"/>
          </p:cNvSpPr>
          <p:nvPr>
            <p:ph type="title"/>
          </p:nvPr>
        </p:nvSpPr>
        <p:spPr/>
        <p:txBody>
          <a:bodyPr/>
          <a:lstStyle/>
          <a:p>
            <a:r>
              <a:rPr lang="en-GB" dirty="0"/>
              <a:t>Staff</a:t>
            </a:r>
          </a:p>
        </p:txBody>
      </p:sp>
      <p:sp>
        <p:nvSpPr>
          <p:cNvPr id="3" name="Content Placeholder 2">
            <a:extLst>
              <a:ext uri="{FF2B5EF4-FFF2-40B4-BE49-F238E27FC236}">
                <a16:creationId xmlns:a16="http://schemas.microsoft.com/office/drawing/2014/main" id="{8017DD62-4988-46E1-8F18-D60EFA128CD3}"/>
              </a:ext>
            </a:extLst>
          </p:cNvPr>
          <p:cNvSpPr>
            <a:spLocks noGrp="1"/>
          </p:cNvSpPr>
          <p:nvPr>
            <p:ph idx="1"/>
          </p:nvPr>
        </p:nvSpPr>
        <p:spPr>
          <a:xfrm>
            <a:off x="1066800" y="1684421"/>
            <a:ext cx="10058400" cy="4268323"/>
          </a:xfrm>
        </p:spPr>
        <p:txBody>
          <a:bodyPr>
            <a:normAutofit/>
          </a:bodyPr>
          <a:lstStyle/>
          <a:p>
            <a:pPr marL="0" indent="0">
              <a:buNone/>
            </a:pPr>
            <a:r>
              <a:rPr lang="en-GB" sz="2000" b="1" dirty="0"/>
              <a:t>Monday</a:t>
            </a:r>
            <a:r>
              <a:rPr lang="en-GB" sz="2000" dirty="0"/>
              <a:t> – Mrs Parsons</a:t>
            </a:r>
          </a:p>
          <a:p>
            <a:pPr marL="0" indent="0">
              <a:buNone/>
            </a:pPr>
            <a:r>
              <a:rPr lang="en-GB" sz="2000" b="1" dirty="0"/>
              <a:t>Tuesday</a:t>
            </a:r>
            <a:r>
              <a:rPr lang="en-GB" sz="2000" dirty="0"/>
              <a:t> – Mrs Parsons</a:t>
            </a:r>
          </a:p>
          <a:p>
            <a:pPr marL="0" indent="0">
              <a:buNone/>
            </a:pPr>
            <a:r>
              <a:rPr lang="en-GB" sz="2000" b="1" dirty="0"/>
              <a:t>Wednesday</a:t>
            </a:r>
            <a:r>
              <a:rPr lang="en-GB" sz="2000" dirty="0"/>
              <a:t> - Mrs Parsons</a:t>
            </a:r>
          </a:p>
          <a:p>
            <a:pPr marL="0" indent="0">
              <a:buNone/>
            </a:pPr>
            <a:r>
              <a:rPr lang="en-GB" sz="2000" b="1" dirty="0"/>
              <a:t>Thursday</a:t>
            </a:r>
            <a:r>
              <a:rPr lang="en-GB" sz="2000" dirty="0"/>
              <a:t> - Mrs Regan</a:t>
            </a:r>
          </a:p>
          <a:p>
            <a:pPr marL="0" indent="0">
              <a:buNone/>
            </a:pPr>
            <a:r>
              <a:rPr lang="en-GB" sz="2000" b="1" dirty="0"/>
              <a:t>Friday</a:t>
            </a:r>
            <a:r>
              <a:rPr lang="en-GB" sz="2000" dirty="0"/>
              <a:t> – Mrs Parsons</a:t>
            </a:r>
          </a:p>
          <a:p>
            <a:pPr marL="0" indent="0">
              <a:buNone/>
            </a:pPr>
            <a:endParaRPr lang="en-GB" sz="2000" dirty="0"/>
          </a:p>
          <a:p>
            <a:pPr marL="0" indent="0">
              <a:buNone/>
            </a:pPr>
            <a:r>
              <a:rPr lang="en-GB" sz="2000" dirty="0"/>
              <a:t>Support staff – Ms Milne, Ms Brooks, Miss Scolding</a:t>
            </a:r>
          </a:p>
          <a:p>
            <a:pPr marL="0" indent="0">
              <a:buNone/>
            </a:pPr>
            <a:endParaRPr lang="en-GB" sz="2000" dirty="0"/>
          </a:p>
        </p:txBody>
      </p:sp>
    </p:spTree>
    <p:extLst>
      <p:ext uri="{BB962C8B-B14F-4D97-AF65-F5344CB8AC3E}">
        <p14:creationId xmlns:p14="http://schemas.microsoft.com/office/powerpoint/2010/main" val="2176335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325E-7F80-4B08-B839-3740E2A3B563}"/>
              </a:ext>
            </a:extLst>
          </p:cNvPr>
          <p:cNvSpPr>
            <a:spLocks noGrp="1"/>
          </p:cNvSpPr>
          <p:nvPr>
            <p:ph type="title"/>
          </p:nvPr>
        </p:nvSpPr>
        <p:spPr/>
        <p:txBody>
          <a:bodyPr/>
          <a:lstStyle/>
          <a:p>
            <a:r>
              <a:rPr lang="en-GB" dirty="0"/>
              <a:t>Morning Timetable</a:t>
            </a:r>
          </a:p>
        </p:txBody>
      </p:sp>
      <p:sp>
        <p:nvSpPr>
          <p:cNvPr id="3" name="Content Placeholder 2">
            <a:extLst>
              <a:ext uri="{FF2B5EF4-FFF2-40B4-BE49-F238E27FC236}">
                <a16:creationId xmlns:a16="http://schemas.microsoft.com/office/drawing/2014/main" id="{D26269C5-40AB-4354-ACE4-C70D2A54EB95}"/>
              </a:ext>
            </a:extLst>
          </p:cNvPr>
          <p:cNvSpPr>
            <a:spLocks noGrp="1"/>
          </p:cNvSpPr>
          <p:nvPr>
            <p:ph idx="1"/>
          </p:nvPr>
        </p:nvSpPr>
        <p:spPr/>
        <p:txBody>
          <a:bodyPr>
            <a:normAutofit fontScale="92500" lnSpcReduction="10000"/>
          </a:bodyPr>
          <a:lstStyle/>
          <a:p>
            <a:pPr marL="0" indent="0">
              <a:buNone/>
            </a:pPr>
            <a:r>
              <a:rPr lang="en-GB" sz="2000" b="1" dirty="0"/>
              <a:t>8.45 Morning activity linked to Phonics/spelling</a:t>
            </a:r>
          </a:p>
          <a:p>
            <a:pPr marL="0" indent="0">
              <a:buNone/>
            </a:pPr>
            <a:r>
              <a:rPr lang="en-GB" sz="2000" b="1" dirty="0"/>
              <a:t>9.00 Register and English (includes learning about grammar, punctuation and </a:t>
            </a:r>
          </a:p>
          <a:p>
            <a:pPr marL="0" indent="0">
              <a:buNone/>
            </a:pPr>
            <a:r>
              <a:rPr lang="en-GB" sz="2000" b="1" dirty="0"/>
              <a:t>         spelling)</a:t>
            </a:r>
          </a:p>
          <a:p>
            <a:pPr marL="0" indent="0">
              <a:buNone/>
            </a:pPr>
            <a:r>
              <a:rPr lang="en-GB" sz="2000" b="1" dirty="0"/>
              <a:t>10.10 Phonics</a:t>
            </a:r>
          </a:p>
          <a:p>
            <a:pPr marL="0" indent="0">
              <a:buNone/>
            </a:pPr>
            <a:r>
              <a:rPr lang="en-GB" sz="2000" b="1" dirty="0"/>
              <a:t>10.30 Break time 		                     </a:t>
            </a:r>
          </a:p>
          <a:p>
            <a:pPr marL="0" indent="0">
              <a:buNone/>
            </a:pPr>
            <a:r>
              <a:rPr lang="en-GB" sz="2000" b="1" dirty="0"/>
              <a:t>10.45 Fluency maths</a:t>
            </a:r>
          </a:p>
          <a:p>
            <a:pPr marL="0" indent="0">
              <a:buNone/>
            </a:pPr>
            <a:r>
              <a:rPr lang="en-GB" sz="2000" b="1" dirty="0"/>
              <a:t>11.00 Maths (includes mental maths and subitising) / COOL time / Fluency reading</a:t>
            </a:r>
          </a:p>
          <a:p>
            <a:pPr marL="0" indent="0">
              <a:buNone/>
            </a:pPr>
            <a:r>
              <a:rPr lang="en-GB" sz="2000" b="1" dirty="0"/>
              <a:t>11.45 Story Time / Storm Break / Track run!</a:t>
            </a:r>
          </a:p>
          <a:p>
            <a:pPr marL="0" indent="0">
              <a:buNone/>
            </a:pPr>
            <a:r>
              <a:rPr lang="en-GB" sz="2000" b="1" dirty="0"/>
              <a:t>12:05 Lunch</a:t>
            </a:r>
          </a:p>
          <a:p>
            <a:pPr marL="0" indent="0">
              <a:buNone/>
            </a:pPr>
            <a:endParaRPr lang="en-GB" sz="2000" b="1" dirty="0"/>
          </a:p>
        </p:txBody>
      </p:sp>
    </p:spTree>
    <p:extLst>
      <p:ext uri="{BB962C8B-B14F-4D97-AF65-F5344CB8AC3E}">
        <p14:creationId xmlns:p14="http://schemas.microsoft.com/office/powerpoint/2010/main" val="63417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325E-7F80-4B08-B839-3740E2A3B563}"/>
              </a:ext>
            </a:extLst>
          </p:cNvPr>
          <p:cNvSpPr>
            <a:spLocks noGrp="1"/>
          </p:cNvSpPr>
          <p:nvPr>
            <p:ph type="title"/>
          </p:nvPr>
        </p:nvSpPr>
        <p:spPr/>
        <p:txBody>
          <a:bodyPr/>
          <a:lstStyle/>
          <a:p>
            <a:pPr algn="ctr"/>
            <a:r>
              <a:rPr lang="en-GB" u="sng" dirty="0"/>
              <a:t>Afternoon Timetable – Autumn 1</a:t>
            </a:r>
          </a:p>
        </p:txBody>
      </p:sp>
      <p:sp>
        <p:nvSpPr>
          <p:cNvPr id="3" name="Content Placeholder 2">
            <a:extLst>
              <a:ext uri="{FF2B5EF4-FFF2-40B4-BE49-F238E27FC236}">
                <a16:creationId xmlns:a16="http://schemas.microsoft.com/office/drawing/2014/main" id="{D26269C5-40AB-4354-ACE4-C70D2A54EB95}"/>
              </a:ext>
            </a:extLst>
          </p:cNvPr>
          <p:cNvSpPr>
            <a:spLocks noGrp="1"/>
          </p:cNvSpPr>
          <p:nvPr>
            <p:ph idx="1"/>
          </p:nvPr>
        </p:nvSpPr>
        <p:spPr/>
        <p:txBody>
          <a:bodyPr>
            <a:normAutofit/>
          </a:bodyPr>
          <a:lstStyle/>
          <a:p>
            <a:pPr marL="0" indent="0" algn="ctr">
              <a:buNone/>
            </a:pPr>
            <a:r>
              <a:rPr lang="en-GB" sz="3200" b="1" dirty="0"/>
              <a:t>Mondays – computing, PE (fundamental skills) &amp; music</a:t>
            </a:r>
          </a:p>
          <a:p>
            <a:pPr marL="0" indent="0" algn="ctr">
              <a:buNone/>
            </a:pPr>
            <a:r>
              <a:rPr lang="en-GB" sz="3200" b="1" dirty="0"/>
              <a:t>Tuesdays – Art / DT</a:t>
            </a:r>
          </a:p>
          <a:p>
            <a:pPr marL="0" indent="0" algn="ctr">
              <a:buNone/>
            </a:pPr>
            <a:r>
              <a:rPr lang="en-GB" sz="3200" b="1" dirty="0"/>
              <a:t>Wednesdays – PE (gymnastics) &amp; Science</a:t>
            </a:r>
          </a:p>
          <a:p>
            <a:pPr marL="0" indent="0" algn="ctr">
              <a:buNone/>
            </a:pPr>
            <a:r>
              <a:rPr lang="en-GB" sz="3200" b="1" dirty="0"/>
              <a:t>Thursdays – RE &amp; History / Geography</a:t>
            </a:r>
          </a:p>
          <a:p>
            <a:pPr marL="0" indent="0" algn="ctr">
              <a:buNone/>
            </a:pPr>
            <a:r>
              <a:rPr lang="en-GB" sz="3200" b="1" dirty="0"/>
              <a:t>Fridays – PSHE &amp; Forest School</a:t>
            </a:r>
          </a:p>
          <a:p>
            <a:pPr marL="0" indent="0">
              <a:buNone/>
            </a:pPr>
            <a:endParaRPr lang="en-GB" sz="2000" b="1" dirty="0">
              <a:sym typeface="Wingdings" panose="05000000000000000000" pitchFamily="2" charset="2"/>
            </a:endParaRPr>
          </a:p>
        </p:txBody>
      </p:sp>
    </p:spTree>
    <p:extLst>
      <p:ext uri="{BB962C8B-B14F-4D97-AF65-F5344CB8AC3E}">
        <p14:creationId xmlns:p14="http://schemas.microsoft.com/office/powerpoint/2010/main" val="3962818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D434C-E659-419E-BAF8-16256D2E7460}"/>
              </a:ext>
            </a:extLst>
          </p:cNvPr>
          <p:cNvSpPr>
            <a:spLocks noGrp="1"/>
          </p:cNvSpPr>
          <p:nvPr>
            <p:ph type="title"/>
          </p:nvPr>
        </p:nvSpPr>
        <p:spPr>
          <a:xfrm>
            <a:off x="964164" y="138741"/>
            <a:ext cx="10058400" cy="1371600"/>
          </a:xfrm>
        </p:spPr>
        <p:txBody>
          <a:bodyPr/>
          <a:lstStyle/>
          <a:p>
            <a:pPr algn="ctr"/>
            <a:r>
              <a:rPr lang="en-GB" b="1" u="sng" dirty="0"/>
              <a:t>Home Learning</a:t>
            </a:r>
          </a:p>
        </p:txBody>
      </p:sp>
      <p:sp>
        <p:nvSpPr>
          <p:cNvPr id="3" name="Content Placeholder 2">
            <a:extLst>
              <a:ext uri="{FF2B5EF4-FFF2-40B4-BE49-F238E27FC236}">
                <a16:creationId xmlns:a16="http://schemas.microsoft.com/office/drawing/2014/main" id="{C653EEDC-A1C9-4BC9-9A63-E241A4C1170A}"/>
              </a:ext>
            </a:extLst>
          </p:cNvPr>
          <p:cNvSpPr>
            <a:spLocks noGrp="1"/>
          </p:cNvSpPr>
          <p:nvPr>
            <p:ph idx="1"/>
          </p:nvPr>
        </p:nvSpPr>
        <p:spPr>
          <a:xfrm>
            <a:off x="964164" y="1510341"/>
            <a:ext cx="10058400" cy="3849624"/>
          </a:xfrm>
        </p:spPr>
        <p:txBody>
          <a:bodyPr>
            <a:normAutofit lnSpcReduction="10000"/>
          </a:bodyPr>
          <a:lstStyle/>
          <a:p>
            <a:r>
              <a:rPr lang="en-GB" sz="2000" dirty="0"/>
              <a:t>Spellings – Monday – book marks, overview etc sent home </a:t>
            </a:r>
          </a:p>
          <a:p>
            <a:r>
              <a:rPr lang="en-GB" sz="2000" dirty="0"/>
              <a:t>Reading (10 minutes reading AT LEAST 3 x a week) and engagement with reading for pleasure (library books and home books). Please only record school reading book reads</a:t>
            </a:r>
          </a:p>
          <a:p>
            <a:r>
              <a:rPr lang="en-GB" sz="2000" dirty="0"/>
              <a:t>Phonics words (real and nonsense words) – Phonics Screening (June)</a:t>
            </a:r>
          </a:p>
          <a:p>
            <a:r>
              <a:rPr lang="en-GB" sz="2000" dirty="0"/>
              <a:t>NEW: Home learning packs – these will contain your child’s reading materials but may also contain activities that we feel your child will benefit from every now and then</a:t>
            </a:r>
          </a:p>
          <a:p>
            <a:r>
              <a:rPr lang="en-GB" sz="2000" dirty="0"/>
              <a:t>Twinkl apps/passwords with information on this to follow – passwords will be in reading records</a:t>
            </a:r>
          </a:p>
        </p:txBody>
      </p:sp>
      <p:sp>
        <p:nvSpPr>
          <p:cNvPr id="5" name="Rectangle 4">
            <a:extLst>
              <a:ext uri="{FF2B5EF4-FFF2-40B4-BE49-F238E27FC236}">
                <a16:creationId xmlns:a16="http://schemas.microsoft.com/office/drawing/2014/main" id="{12CF56BF-3852-47FD-8DFC-92BE4983D4C9}"/>
              </a:ext>
            </a:extLst>
          </p:cNvPr>
          <p:cNvSpPr/>
          <p:nvPr/>
        </p:nvSpPr>
        <p:spPr>
          <a:xfrm>
            <a:off x="2252857" y="5292076"/>
            <a:ext cx="8231741" cy="646331"/>
          </a:xfrm>
          <a:prstGeom prst="rect">
            <a:avLst/>
          </a:prstGeom>
          <a:noFill/>
        </p:spPr>
        <p:txBody>
          <a:bodyPr wrap="none" lIns="91440" tIns="45720" rIns="91440" bIns="45720">
            <a:spAutoFit/>
          </a:bodyPr>
          <a:lstStyle/>
          <a:p>
            <a:pPr algn="ctr"/>
            <a:r>
              <a:rPr lang="en-US" sz="3600" b="0" cap="none" spc="0" dirty="0">
                <a:ln w="0"/>
                <a:solidFill>
                  <a:schemeClr val="tx1"/>
                </a:solidFill>
                <a:effectLst>
                  <a:outerShdw blurRad="38100" dist="19050" dir="2700000" algn="tl" rotWithShape="0">
                    <a:schemeClr val="dk1">
                      <a:alpha val="40000"/>
                    </a:schemeClr>
                  </a:outerShdw>
                </a:effectLst>
              </a:rPr>
              <a:t>Home learning packs in school daily</a:t>
            </a:r>
          </a:p>
        </p:txBody>
      </p:sp>
    </p:spTree>
    <p:extLst>
      <p:ext uri="{BB962C8B-B14F-4D97-AF65-F5344CB8AC3E}">
        <p14:creationId xmlns:p14="http://schemas.microsoft.com/office/powerpoint/2010/main" val="3664885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A46DE-8741-4F04-B68B-D65D596B1468}"/>
              </a:ext>
            </a:extLst>
          </p:cNvPr>
          <p:cNvSpPr>
            <a:spLocks noGrp="1"/>
          </p:cNvSpPr>
          <p:nvPr>
            <p:ph type="title"/>
          </p:nvPr>
        </p:nvSpPr>
        <p:spPr>
          <a:xfrm>
            <a:off x="460146" y="61286"/>
            <a:ext cx="10058400" cy="1371600"/>
          </a:xfrm>
        </p:spPr>
        <p:txBody>
          <a:bodyPr/>
          <a:lstStyle/>
          <a:p>
            <a:r>
              <a:rPr lang="en-GB" dirty="0"/>
              <a:t>Reading at Home</a:t>
            </a:r>
          </a:p>
        </p:txBody>
      </p:sp>
      <p:sp>
        <p:nvSpPr>
          <p:cNvPr id="3" name="Content Placeholder 2">
            <a:extLst>
              <a:ext uri="{FF2B5EF4-FFF2-40B4-BE49-F238E27FC236}">
                <a16:creationId xmlns:a16="http://schemas.microsoft.com/office/drawing/2014/main" id="{D606EB34-21D2-4AC6-9D14-97DE4648DDF4}"/>
              </a:ext>
            </a:extLst>
          </p:cNvPr>
          <p:cNvSpPr>
            <a:spLocks noGrp="1"/>
          </p:cNvSpPr>
          <p:nvPr>
            <p:ph idx="1"/>
          </p:nvPr>
        </p:nvSpPr>
        <p:spPr>
          <a:xfrm>
            <a:off x="631794" y="1073019"/>
            <a:ext cx="10989076" cy="5561045"/>
          </a:xfrm>
        </p:spPr>
        <p:txBody>
          <a:bodyPr>
            <a:normAutofit/>
          </a:bodyPr>
          <a:lstStyle/>
          <a:p>
            <a:r>
              <a:rPr lang="en-GB" sz="1800" dirty="0"/>
              <a:t>Little and often is fine!  Do your best to read daily with your child.  It does not have to be the whole book!</a:t>
            </a:r>
          </a:p>
          <a:p>
            <a:r>
              <a:rPr lang="en-GB" sz="1800" dirty="0"/>
              <a:t>This year children will only bring home books that they are confident to read (fluency) rather than books where they spend time decoding words. We will focus on the decodable reading </a:t>
            </a:r>
            <a:r>
              <a:rPr lang="en-GB" sz="1800" u="sng" dirty="0"/>
              <a:t>daily </a:t>
            </a:r>
            <a:r>
              <a:rPr lang="en-GB" sz="1800" dirty="0"/>
              <a:t> in school. At home, we ask you to enjoy listening to your child read and spend time discussing the book with them. They will also choose a library book but a new one will not be issued until a book is returned. Please look after our library books!</a:t>
            </a:r>
          </a:p>
          <a:p>
            <a:r>
              <a:rPr lang="en-GB" sz="1800" dirty="0"/>
              <a:t>Re-read each book multiple times for fluency and comprehension…</a:t>
            </a:r>
            <a:br>
              <a:rPr lang="en-GB" sz="1800" dirty="0"/>
            </a:br>
            <a:r>
              <a:rPr lang="en-GB" sz="1800" dirty="0"/>
              <a:t>…remind your children that it’s not a race! </a:t>
            </a:r>
            <a:r>
              <a:rPr lang="en-GB" sz="1800" dirty="0">
                <a:sym typeface="Wingdings" panose="05000000000000000000" pitchFamily="2" charset="2"/>
              </a:rPr>
              <a:t> </a:t>
            </a:r>
          </a:p>
          <a:p>
            <a:r>
              <a:rPr lang="en-GB" sz="1800" dirty="0">
                <a:sym typeface="Wingdings" panose="05000000000000000000" pitchFamily="2" charset="2"/>
              </a:rPr>
              <a:t>Modelling reading to your child at this stage is also really important.  Sharing books together is a special time to share.  </a:t>
            </a:r>
          </a:p>
          <a:p>
            <a:r>
              <a:rPr lang="en-GB" sz="1800" dirty="0">
                <a:sym typeface="Wingdings" panose="05000000000000000000" pitchFamily="2" charset="2"/>
              </a:rPr>
              <a:t>At school, an adult will listen to your child read once a week (in addition to daily reading foci in phonics).  We WELCOME volunteer readers  to increase this!  If you, grandparents, other family member, or a friend of the school can spare any time at all in an afternoon to listen to readers, please, please do let us know.   You may not necessarily be assigned to Diamonds Class, but you would free up other volunteers to come in to us and hear more readers</a:t>
            </a:r>
            <a:endParaRPr lang="en-GB" sz="1800" dirty="0"/>
          </a:p>
          <a:p>
            <a:endParaRPr lang="en-GB" dirty="0"/>
          </a:p>
        </p:txBody>
      </p:sp>
    </p:spTree>
    <p:extLst>
      <p:ext uri="{BB962C8B-B14F-4D97-AF65-F5344CB8AC3E}">
        <p14:creationId xmlns:p14="http://schemas.microsoft.com/office/powerpoint/2010/main" val="768133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B7053-0A12-44BC-B7C4-CE1DF735F6E8}"/>
              </a:ext>
            </a:extLst>
          </p:cNvPr>
          <p:cNvSpPr>
            <a:spLocks noGrp="1"/>
          </p:cNvSpPr>
          <p:nvPr>
            <p:ph type="title"/>
          </p:nvPr>
        </p:nvSpPr>
        <p:spPr/>
        <p:txBody>
          <a:bodyPr/>
          <a:lstStyle/>
          <a:p>
            <a:r>
              <a:rPr lang="en-GB" dirty="0"/>
              <a:t>What they will need</a:t>
            </a:r>
          </a:p>
        </p:txBody>
      </p:sp>
      <p:sp>
        <p:nvSpPr>
          <p:cNvPr id="3" name="Content Placeholder 2">
            <a:extLst>
              <a:ext uri="{FF2B5EF4-FFF2-40B4-BE49-F238E27FC236}">
                <a16:creationId xmlns:a16="http://schemas.microsoft.com/office/drawing/2014/main" id="{0E072D88-79FE-4FFF-9D0E-DA14CBE94A04}"/>
              </a:ext>
            </a:extLst>
          </p:cNvPr>
          <p:cNvSpPr>
            <a:spLocks noGrp="1"/>
          </p:cNvSpPr>
          <p:nvPr>
            <p:ph idx="1"/>
          </p:nvPr>
        </p:nvSpPr>
        <p:spPr/>
        <p:txBody>
          <a:bodyPr>
            <a:normAutofit/>
          </a:bodyPr>
          <a:lstStyle/>
          <a:p>
            <a:r>
              <a:rPr lang="en-GB" dirty="0"/>
              <a:t>Book bag every day (with home learning pack - reading records, books etc). </a:t>
            </a:r>
            <a:r>
              <a:rPr lang="en-GB" b="1" dirty="0"/>
              <a:t>We do not have space for ruck sacks.  </a:t>
            </a:r>
          </a:p>
          <a:p>
            <a:r>
              <a:rPr lang="en-GB" dirty="0"/>
              <a:t>Named water bottle every day – water is preferable</a:t>
            </a:r>
          </a:p>
          <a:p>
            <a:r>
              <a:rPr lang="en-GB" dirty="0"/>
              <a:t>Named waterproof coat every day</a:t>
            </a:r>
          </a:p>
          <a:p>
            <a:r>
              <a:rPr lang="en-GB" dirty="0"/>
              <a:t>Please also ensure your child has spare underwear in their PE kit/book bag.  You never know when an accident can happen, and it is always good to have spares in school </a:t>
            </a:r>
            <a:r>
              <a:rPr lang="en-GB" dirty="0">
                <a:sym typeface="Segoe UI Emoji" panose="020B0502040204020203" pitchFamily="34" charset="0"/>
              </a:rPr>
              <a:t>😊</a:t>
            </a:r>
            <a:r>
              <a:rPr lang="en-GB" dirty="0"/>
              <a:t>.  This also includes socks.  </a:t>
            </a:r>
          </a:p>
          <a:p>
            <a:r>
              <a:rPr lang="en-GB" dirty="0"/>
              <a:t>Forest school (stays in school) – if dirty after Friday forest school, we will send home but it must be returned for the next week. Please ensure your child has kit in school if doing forest school club.</a:t>
            </a:r>
          </a:p>
          <a:p>
            <a:r>
              <a:rPr lang="en-GB" dirty="0"/>
              <a:t>PE – Monday and Wednesday – come to school in PE kit, hair tied up, no jewellery including watches</a:t>
            </a:r>
          </a:p>
          <a:p>
            <a:r>
              <a:rPr lang="en-GB" dirty="0"/>
              <a:t>Wellies that remain in school</a:t>
            </a:r>
          </a:p>
          <a:p>
            <a:r>
              <a:rPr lang="en-GB" dirty="0"/>
              <a:t>School shoes that are named (both shoes please </a:t>
            </a:r>
            <a:r>
              <a:rPr lang="en-GB" dirty="0">
                <a:sym typeface="Wingdings" panose="05000000000000000000" pitchFamily="2" charset="2"/>
              </a:rPr>
              <a:t>)</a:t>
            </a:r>
            <a:endParaRPr lang="en-GB" dirty="0"/>
          </a:p>
        </p:txBody>
      </p:sp>
    </p:spTree>
    <p:extLst>
      <p:ext uri="{BB962C8B-B14F-4D97-AF65-F5344CB8AC3E}">
        <p14:creationId xmlns:p14="http://schemas.microsoft.com/office/powerpoint/2010/main" val="905358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60E6D-2904-45B8-B468-4522B07806D7}"/>
              </a:ext>
            </a:extLst>
          </p:cNvPr>
          <p:cNvSpPr>
            <a:spLocks noGrp="1"/>
          </p:cNvSpPr>
          <p:nvPr>
            <p:ph type="title"/>
          </p:nvPr>
        </p:nvSpPr>
        <p:spPr/>
        <p:txBody>
          <a:bodyPr/>
          <a:lstStyle/>
          <a:p>
            <a:r>
              <a:rPr lang="en-GB" dirty="0"/>
              <a:t>Celebration Worship </a:t>
            </a:r>
          </a:p>
        </p:txBody>
      </p:sp>
      <p:sp>
        <p:nvSpPr>
          <p:cNvPr id="3" name="Content Placeholder 2">
            <a:extLst>
              <a:ext uri="{FF2B5EF4-FFF2-40B4-BE49-F238E27FC236}">
                <a16:creationId xmlns:a16="http://schemas.microsoft.com/office/drawing/2014/main" id="{95AD1FEA-E392-4396-87BB-B773DB77FC7C}"/>
              </a:ext>
            </a:extLst>
          </p:cNvPr>
          <p:cNvSpPr>
            <a:spLocks noGrp="1"/>
          </p:cNvSpPr>
          <p:nvPr>
            <p:ph idx="1"/>
          </p:nvPr>
        </p:nvSpPr>
        <p:spPr/>
        <p:txBody>
          <a:bodyPr>
            <a:normAutofit/>
          </a:bodyPr>
          <a:lstStyle/>
          <a:p>
            <a:r>
              <a:rPr lang="en-GB" sz="2400" dirty="0"/>
              <a:t>Fridays </a:t>
            </a:r>
          </a:p>
          <a:p>
            <a:r>
              <a:rPr lang="en-GB" sz="2400" dirty="0"/>
              <a:t>If your child has any certificates, trophies or achievements they’d like to share from outside of school then please send them in on a Friday for Mr Roberts to share.</a:t>
            </a:r>
          </a:p>
          <a:p>
            <a:r>
              <a:rPr lang="en-GB" sz="2400" dirty="0"/>
              <a:t>Star postcards </a:t>
            </a:r>
          </a:p>
          <a:p>
            <a:r>
              <a:rPr lang="en-GB" sz="2400" dirty="0"/>
              <a:t>Gem award</a:t>
            </a:r>
          </a:p>
          <a:p>
            <a:r>
              <a:rPr lang="en-GB" sz="2400" dirty="0"/>
              <a:t>100 stickers</a:t>
            </a:r>
          </a:p>
        </p:txBody>
      </p:sp>
    </p:spTree>
    <p:extLst>
      <p:ext uri="{BB962C8B-B14F-4D97-AF65-F5344CB8AC3E}">
        <p14:creationId xmlns:p14="http://schemas.microsoft.com/office/powerpoint/2010/main" val="3707065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3CEC8-8704-4449-A5FB-E8EF593B030E}"/>
              </a:ext>
            </a:extLst>
          </p:cNvPr>
          <p:cNvSpPr>
            <a:spLocks noGrp="1"/>
          </p:cNvSpPr>
          <p:nvPr>
            <p:ph type="title"/>
          </p:nvPr>
        </p:nvSpPr>
        <p:spPr/>
        <p:txBody>
          <a:bodyPr>
            <a:normAutofit/>
          </a:bodyPr>
          <a:lstStyle/>
          <a:p>
            <a:r>
              <a:rPr lang="en-GB" dirty="0"/>
              <a:t>Birthdays</a:t>
            </a:r>
            <a:br>
              <a:rPr lang="en-GB" dirty="0"/>
            </a:br>
            <a:endParaRPr lang="en-GB" dirty="0"/>
          </a:p>
        </p:txBody>
      </p:sp>
      <p:pic>
        <p:nvPicPr>
          <p:cNvPr id="1026" name="Picture 2" descr="12 Mixed HARIBO Sweets Bags (140G) Random Different Flavors Candy Party  Favours - VSTAR : Amazon.co.uk: Grocery">
            <a:extLst>
              <a:ext uri="{FF2B5EF4-FFF2-40B4-BE49-F238E27FC236}">
                <a16:creationId xmlns:a16="http://schemas.microsoft.com/office/drawing/2014/main" id="{595F1162-F4D2-41F6-B214-F8845303D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3547" y="1919611"/>
            <a:ext cx="3241968" cy="311455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0F6AD66-61AE-EC70-4B0F-26518A8BE9DC}"/>
              </a:ext>
            </a:extLst>
          </p:cNvPr>
          <p:cNvSpPr txBox="1"/>
          <p:nvPr/>
        </p:nvSpPr>
        <p:spPr>
          <a:xfrm>
            <a:off x="550506" y="5292076"/>
            <a:ext cx="11405383" cy="923330"/>
          </a:xfrm>
          <a:prstGeom prst="rect">
            <a:avLst/>
          </a:prstGeom>
          <a:noFill/>
        </p:spPr>
        <p:txBody>
          <a:bodyPr wrap="square" rtlCol="0">
            <a:spAutoFit/>
          </a:bodyPr>
          <a:lstStyle/>
          <a:p>
            <a:r>
              <a:rPr lang="en-GB" dirty="0"/>
              <a:t>If your child wishes to bring something in for their birthday, please note that we only give out sweets due to allergies.</a:t>
            </a:r>
          </a:p>
          <a:p>
            <a:r>
              <a:rPr lang="en-GB" dirty="0"/>
              <a:t>No cake or chocolate. This is obviously not compulsory and parental choice </a:t>
            </a:r>
            <a:r>
              <a:rPr lang="en-GB" dirty="0">
                <a:sym typeface="Wingdings" panose="05000000000000000000" pitchFamily="2" charset="2"/>
              </a:rPr>
              <a:t></a:t>
            </a:r>
            <a:endParaRPr lang="en-GB" dirty="0"/>
          </a:p>
        </p:txBody>
      </p:sp>
    </p:spTree>
    <p:extLst>
      <p:ext uri="{BB962C8B-B14F-4D97-AF65-F5344CB8AC3E}">
        <p14:creationId xmlns:p14="http://schemas.microsoft.com/office/powerpoint/2010/main" val="36506668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FIVE.pptx" id="{928531FE-40B6-4895-993A-83D26AA1E005}" vid="{C99C5ABD-1620-4AD2-A38C-62625556F38B}"/>
    </a:ext>
  </a:extLst>
</a:theme>
</file>

<file path=docProps/app.xml><?xml version="1.0" encoding="utf-8"?>
<Properties xmlns="http://schemas.openxmlformats.org/officeDocument/2006/extended-properties" xmlns:vt="http://schemas.openxmlformats.org/officeDocument/2006/docPropsVTypes">
  <Template>Geometric color block</Template>
  <TotalTime>0</TotalTime>
  <Words>842</Words>
  <Application>Microsoft Office PowerPoint</Application>
  <PresentationFormat>Widescreen</PresentationFormat>
  <Paragraphs>68</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Century Gothic</vt:lpstr>
      <vt:lpstr>Garamond</vt:lpstr>
      <vt:lpstr>Segoe UI Emoji</vt:lpstr>
      <vt:lpstr>Wingdings</vt:lpstr>
      <vt:lpstr>SavonVTI</vt:lpstr>
      <vt:lpstr>Diamond Class</vt:lpstr>
      <vt:lpstr>Staff</vt:lpstr>
      <vt:lpstr>Morning Timetable</vt:lpstr>
      <vt:lpstr>Afternoon Timetable – Autumn 1</vt:lpstr>
      <vt:lpstr>Home Learning</vt:lpstr>
      <vt:lpstr>Reading at Home</vt:lpstr>
      <vt:lpstr>What they will need</vt:lpstr>
      <vt:lpstr>Celebration Worship </vt:lpstr>
      <vt:lpstr>Birthdays </vt:lpstr>
      <vt:lpstr>Costs for the year</vt:lpstr>
      <vt:lpstr>Things to come: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2021-09-12T21:52:11Z</dcterms:created>
  <dcterms:modified xsi:type="dcterms:W3CDTF">2026-09-08T17:59:00Z</dcterms:modified>
</cp:coreProperties>
</file>